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316" r:id="rId2"/>
    <p:sldId id="319" r:id="rId3"/>
    <p:sldId id="318" r:id="rId4"/>
    <p:sldId id="317" r:id="rId5"/>
    <p:sldId id="297" r:id="rId6"/>
    <p:sldId id="324" r:id="rId7"/>
    <p:sldId id="325" r:id="rId8"/>
    <p:sldId id="323" r:id="rId9"/>
    <p:sldId id="322" r:id="rId10"/>
    <p:sldId id="306" r:id="rId11"/>
    <p:sldId id="311" r:id="rId12"/>
    <p:sldId id="310" r:id="rId13"/>
    <p:sldId id="309" r:id="rId14"/>
    <p:sldId id="329" r:id="rId15"/>
    <p:sldId id="308" r:id="rId16"/>
    <p:sldId id="328" r:id="rId17"/>
    <p:sldId id="303" r:id="rId18"/>
    <p:sldId id="327" r:id="rId19"/>
    <p:sldId id="294" r:id="rId20"/>
    <p:sldId id="326" r:id="rId21"/>
    <p:sldId id="330" r:id="rId22"/>
    <p:sldId id="334" r:id="rId23"/>
    <p:sldId id="331" r:id="rId24"/>
    <p:sldId id="332" r:id="rId25"/>
    <p:sldId id="333" r:id="rId26"/>
    <p:sldId id="335" r:id="rId2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4" autoAdjust="0"/>
    <p:restoredTop sz="94634" autoAdjust="0"/>
  </p:normalViewPr>
  <p:slideViewPr>
    <p:cSldViewPr snapToGrid="0">
      <p:cViewPr varScale="1">
        <p:scale>
          <a:sx n="116" d="100"/>
          <a:sy n="116" d="100"/>
        </p:scale>
        <p:origin x="576" y="91"/>
      </p:cViewPr>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2F21429-B25D-4A0C-86CC-154AE422FE9A}"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3140096101"/>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2F21429-B25D-4A0C-86CC-154AE422FE9A}"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3414940200"/>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2F21429-B25D-4A0C-86CC-154AE422FE9A}"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312785337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2F21429-B25D-4A0C-86CC-154AE422FE9A}"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43614688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2F21429-B25D-4A0C-86CC-154AE422FE9A}"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3063679868"/>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2F21429-B25D-4A0C-86CC-154AE422FE9A}"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2844613028"/>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2F21429-B25D-4A0C-86CC-154AE422FE9A}" type="datetimeFigureOut">
              <a:rPr lang="de-DE" smtClean="0"/>
              <a:t>24.02.2025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4143659731"/>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2F21429-B25D-4A0C-86CC-154AE422FE9A}" type="datetimeFigureOut">
              <a:rPr lang="de-DE" smtClean="0"/>
              <a:t>24.02.2025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424587814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2F21429-B25D-4A0C-86CC-154AE422FE9A}" type="datetimeFigureOut">
              <a:rPr lang="de-DE" smtClean="0"/>
              <a:t>24.02.2025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1085549940"/>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2F21429-B25D-4A0C-86CC-154AE422FE9A}"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313052828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2F21429-B25D-4A0C-86CC-154AE422FE9A}"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CCAF4F-C9A3-4A13-899F-6CA1816D5F92}" type="slidenum">
              <a:rPr lang="de-DE" smtClean="0"/>
              <a:t>‹Nr.›</a:t>
            </a:fld>
            <a:endParaRPr lang="de-DE"/>
          </a:p>
        </p:txBody>
      </p:sp>
    </p:spTree>
    <p:extLst>
      <p:ext uri="{BB962C8B-B14F-4D97-AF65-F5344CB8AC3E}">
        <p14:creationId xmlns:p14="http://schemas.microsoft.com/office/powerpoint/2010/main" val="219224624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21429-B25D-4A0C-86CC-154AE422FE9A}" type="datetimeFigureOut">
              <a:rPr lang="de-DE" smtClean="0"/>
              <a:t>24.02.2025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CAF4F-C9A3-4A13-899F-6CA1816D5F92}" type="slidenum">
              <a:rPr lang="de-DE" smtClean="0"/>
              <a:t>‹Nr.›</a:t>
            </a:fld>
            <a:endParaRPr lang="de-DE"/>
          </a:p>
        </p:txBody>
      </p:sp>
    </p:spTree>
    <p:extLst>
      <p:ext uri="{BB962C8B-B14F-4D97-AF65-F5344CB8AC3E}">
        <p14:creationId xmlns:p14="http://schemas.microsoft.com/office/powerpoint/2010/main" val="2410330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advTm="8622"/>
    </mc:Choice>
    <mc:Fallback xmlns="">
      <p:transition advTm="8622"/>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L3"/><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hudoc.echr.coe.int/eng#{%22appno%22:[%2259433/18%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168341"/>
          </a:xfrm>
        </p:spPr>
        <p:txBody>
          <a:bodyPr>
            <a:normAutofit fontScale="90000"/>
          </a:bodyPr>
          <a:lstStyle/>
          <a:p>
            <a:r>
              <a:rPr lang="de-DE" dirty="0"/>
              <a:t/>
            </a:r>
            <a:br>
              <a:rPr lang="de-DE" dirty="0"/>
            </a:br>
            <a:endParaRPr lang="de-DE" dirty="0"/>
          </a:p>
        </p:txBody>
      </p:sp>
      <p:sp>
        <p:nvSpPr>
          <p:cNvPr id="3" name="Inhaltsplatzhalter 2"/>
          <p:cNvSpPr>
            <a:spLocks noGrp="1"/>
          </p:cNvSpPr>
          <p:nvPr>
            <p:ph idx="1"/>
          </p:nvPr>
        </p:nvSpPr>
        <p:spPr>
          <a:xfrm>
            <a:off x="881743" y="1430711"/>
            <a:ext cx="10515600" cy="4951411"/>
          </a:xfrm>
        </p:spPr>
        <p:txBody>
          <a:bodyPr>
            <a:normAutofit/>
          </a:bodyPr>
          <a:lstStyle/>
          <a:p>
            <a:pPr marL="0" indent="0" algn="ctr">
              <a:buNone/>
            </a:pPr>
            <a:r>
              <a:rPr lang="de-DE" b="1" dirty="0" smtClean="0"/>
              <a:t>I Europäische </a:t>
            </a:r>
            <a:r>
              <a:rPr lang="de-DE" b="1" dirty="0"/>
              <a:t>Union und EuGH</a:t>
            </a:r>
            <a:endParaRPr lang="de-DE" dirty="0"/>
          </a:p>
        </p:txBody>
      </p:sp>
      <p:pic>
        <p:nvPicPr>
          <p:cNvPr id="5" name="Grafik 4"/>
          <p:cNvPicPr>
            <a:picLocks noChangeAspect="1"/>
          </p:cNvPicPr>
          <p:nvPr/>
        </p:nvPicPr>
        <p:blipFill>
          <a:blip r:embed="rId2"/>
          <a:stretch>
            <a:fillRect/>
          </a:stretch>
        </p:blipFill>
        <p:spPr>
          <a:xfrm>
            <a:off x="838200" y="0"/>
            <a:ext cx="10602687" cy="1277937"/>
          </a:xfrm>
          <a:prstGeom prst="rect">
            <a:avLst/>
          </a:prstGeom>
        </p:spPr>
      </p:pic>
      <p:sp>
        <p:nvSpPr>
          <p:cNvPr id="4" name="Rechteck 3"/>
          <p:cNvSpPr/>
          <p:nvPr/>
        </p:nvSpPr>
        <p:spPr>
          <a:xfrm>
            <a:off x="838200" y="1960562"/>
            <a:ext cx="10559142" cy="4154984"/>
          </a:xfrm>
          <a:prstGeom prst="rect">
            <a:avLst/>
          </a:prstGeom>
        </p:spPr>
        <p:txBody>
          <a:bodyPr wrap="square">
            <a:spAutoFit/>
          </a:bodyPr>
          <a:lstStyle/>
          <a:p>
            <a:pPr algn="ctr"/>
            <a:r>
              <a:rPr lang="de-DE" sz="2400" b="1" dirty="0" smtClean="0"/>
              <a:t>1</a:t>
            </a:r>
            <a:r>
              <a:rPr lang="de-DE" sz="2400" b="1" dirty="0"/>
              <a:t>. Einschlägige Bestimmungen</a:t>
            </a:r>
          </a:p>
          <a:p>
            <a:r>
              <a:rPr lang="de-DE" sz="2000" b="1" dirty="0" smtClean="0"/>
              <a:t>Art</a:t>
            </a:r>
            <a:r>
              <a:rPr lang="de-DE" sz="2000" b="1" dirty="0"/>
              <a:t>. 28 der </a:t>
            </a:r>
            <a:r>
              <a:rPr lang="de-DE" sz="2000" b="1" dirty="0" smtClean="0"/>
              <a:t>Grundrechtecharta</a:t>
            </a:r>
            <a:r>
              <a:rPr lang="de-DE" sz="2000" b="1" dirty="0" smtClean="0"/>
              <a:t>: </a:t>
            </a:r>
            <a:r>
              <a:rPr lang="de-DE" sz="2000" b="1" dirty="0"/>
              <a:t>Garantie des Rechts auf </a:t>
            </a:r>
            <a:r>
              <a:rPr lang="de-DE" sz="2000" b="1" dirty="0" smtClean="0"/>
              <a:t>Kollektivmaßnahmen </a:t>
            </a:r>
            <a:r>
              <a:rPr lang="de-DE" sz="2000" b="1" dirty="0"/>
              <a:t>einschließlich Streiks:</a:t>
            </a:r>
          </a:p>
          <a:p>
            <a:pPr algn="just"/>
            <a:r>
              <a:rPr lang="de-DE" sz="2000" dirty="0"/>
              <a:t>„Die Arbeitnehmerinnen und Arbeitnehmer sowie die Arbeitgeberinnen und Arbeitgeber oder ihre jeweiligen Organisationen haben nach dem Unionsrecht und den einzelstaatlichen Rechtsvorschriften und Gepflogenheiten das Recht, Tarifverträge auf den geeigneten Ebenen auszuhandeln und zu schließen sowie bei Interessenkonflikten kollektive Maßnahmen zur Verteidigung ihrer Interessen, einschließlich </a:t>
            </a:r>
            <a:r>
              <a:rPr lang="de-DE" sz="2000" u="sng" dirty="0"/>
              <a:t>Streiks</a:t>
            </a:r>
            <a:r>
              <a:rPr lang="de-DE" sz="2000" dirty="0"/>
              <a:t>, zu ergreifen</a:t>
            </a:r>
            <a:r>
              <a:rPr lang="de-DE" sz="2000" dirty="0" smtClean="0"/>
              <a:t>.“</a:t>
            </a:r>
          </a:p>
          <a:p>
            <a:pPr algn="just"/>
            <a:r>
              <a:rPr lang="de-DE" sz="2000" b="1" dirty="0" smtClean="0"/>
              <a:t>Art. 51 Anwendungsbereich</a:t>
            </a:r>
            <a:endParaRPr lang="de-DE" sz="2000" b="1" dirty="0"/>
          </a:p>
          <a:p>
            <a:pPr algn="just"/>
            <a:r>
              <a:rPr lang="de-DE" sz="2000" dirty="0"/>
              <a:t>(1) Diese Charta gilt für die Organe und Einrichtungen der Union </a:t>
            </a:r>
            <a:r>
              <a:rPr lang="de-DE" sz="2000" dirty="0" smtClean="0"/>
              <a:t>… </a:t>
            </a:r>
            <a:r>
              <a:rPr lang="de-DE" sz="2000" dirty="0"/>
              <a:t>ausschließlich bei der Durchführung des Rechts der Union. </a:t>
            </a:r>
            <a:endParaRPr lang="de-DE" sz="2000" dirty="0" smtClean="0"/>
          </a:p>
          <a:p>
            <a:pPr algn="just"/>
            <a:r>
              <a:rPr lang="de-DE" sz="2000" b="1" dirty="0" smtClean="0"/>
              <a:t>Art</a:t>
            </a:r>
            <a:r>
              <a:rPr lang="de-DE" sz="2000" b="1" dirty="0"/>
              <a:t>. 153 Abs. 5 AEUV: Ausschluss von EU-Rechtsetzungskompetenzen </a:t>
            </a:r>
            <a:r>
              <a:rPr lang="de-DE" sz="2000" dirty="0" smtClean="0"/>
              <a:t>„</a:t>
            </a:r>
            <a:r>
              <a:rPr lang="de-DE" sz="2000" dirty="0"/>
              <a:t>Dieser Artikel gilt nicht für </a:t>
            </a:r>
            <a:r>
              <a:rPr lang="de-DE" sz="2000" dirty="0" smtClean="0"/>
              <a:t>… das </a:t>
            </a:r>
            <a:r>
              <a:rPr lang="de-DE" sz="2000" u="sng" dirty="0"/>
              <a:t>Streikrecht</a:t>
            </a:r>
            <a:r>
              <a:rPr lang="de-DE" sz="2000" dirty="0"/>
              <a:t> sowie das Aussperrungsrecht.“</a:t>
            </a:r>
          </a:p>
        </p:txBody>
      </p:sp>
    </p:spTree>
    <p:extLst>
      <p:ext uri="{BB962C8B-B14F-4D97-AF65-F5344CB8AC3E}">
        <p14:creationId xmlns:p14="http://schemas.microsoft.com/office/powerpoint/2010/main" val="1809626906"/>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573356" y="1835337"/>
            <a:ext cx="10780444" cy="4351338"/>
          </a:xfrm>
        </p:spPr>
        <p:txBody>
          <a:bodyPr>
            <a:normAutofit/>
          </a:bodyPr>
          <a:lstStyle/>
          <a:p>
            <a:pPr marL="0" indent="0" algn="just">
              <a:buNone/>
            </a:pPr>
            <a:r>
              <a:rPr lang="de-DE" b="1" dirty="0" smtClean="0"/>
              <a:t>2. Rechtsprechung a) positive Phase</a:t>
            </a:r>
          </a:p>
          <a:p>
            <a:pPr marL="0" indent="0" algn="just">
              <a:buNone/>
            </a:pPr>
            <a:r>
              <a:rPr lang="de-DE" b="1" dirty="0" smtClean="0"/>
              <a:t>EGMR </a:t>
            </a:r>
            <a:r>
              <a:rPr lang="de-DE" b="1" dirty="0"/>
              <a:t>30.7.1998 – 1107043, Gustafsson / Schweden, AuR 1998, </a:t>
            </a:r>
            <a:r>
              <a:rPr lang="de-DE" b="1" dirty="0" smtClean="0"/>
              <a:t>494</a:t>
            </a:r>
            <a:endParaRPr lang="de-DE" b="1" dirty="0"/>
          </a:p>
          <a:p>
            <a:pPr marL="0" lvl="0" indent="0" algn="just">
              <a:buNone/>
            </a:pPr>
            <a:r>
              <a:rPr lang="de-DE" dirty="0" smtClean="0"/>
              <a:t>Art 11 EMRK garantiert nicht das Recht, nicht an einen Tarifvertrag gebunden zu sein.</a:t>
            </a:r>
          </a:p>
          <a:p>
            <a:pPr marL="0" lvl="0" indent="0" algn="just">
              <a:buNone/>
            </a:pPr>
            <a:r>
              <a:rPr lang="de-DE" dirty="0" smtClean="0"/>
              <a:t>Ebenso:</a:t>
            </a:r>
          </a:p>
          <a:p>
            <a:pPr marL="0" indent="0" algn="just">
              <a:buNone/>
            </a:pPr>
            <a:r>
              <a:rPr lang="de-DE" b="1" dirty="0" smtClean="0"/>
              <a:t>EGMR v. 2.6.2016 – 23646/09, </a:t>
            </a:r>
            <a:r>
              <a:rPr lang="de-DE" b="1" dirty="0" err="1" smtClean="0"/>
              <a:t>Geotech</a:t>
            </a:r>
            <a:r>
              <a:rPr lang="de-DE" b="1" dirty="0" smtClean="0"/>
              <a:t> </a:t>
            </a:r>
            <a:r>
              <a:rPr lang="de-DE" b="1" dirty="0" err="1" smtClean="0"/>
              <a:t>Kancev</a:t>
            </a:r>
            <a:r>
              <a:rPr lang="de-DE" b="1" dirty="0" smtClean="0"/>
              <a:t> / Deutschland, SOKA BAU, AuR 2016, 301</a:t>
            </a:r>
          </a:p>
          <a:p>
            <a:pPr marL="0" indent="0" algn="ctr">
              <a:buNone/>
            </a:pPr>
            <a:endParaRPr lang="de-DE" dirty="0"/>
          </a:p>
        </p:txBody>
      </p:sp>
      <p:pic>
        <p:nvPicPr>
          <p:cNvPr id="4" name="Grafik 3"/>
          <p:cNvPicPr>
            <a:picLocks noChangeAspect="1"/>
          </p:cNvPicPr>
          <p:nvPr/>
        </p:nvPicPr>
        <p:blipFill>
          <a:blip r:embed="rId2"/>
          <a:stretch>
            <a:fillRect/>
          </a:stretch>
        </p:blipFill>
        <p:spPr>
          <a:xfrm>
            <a:off x="573356" y="1"/>
            <a:ext cx="10186852" cy="1470212"/>
          </a:xfrm>
          <a:prstGeom prst="rect">
            <a:avLst/>
          </a:prstGeom>
        </p:spPr>
      </p:pic>
    </p:spTree>
    <p:extLst>
      <p:ext uri="{BB962C8B-B14F-4D97-AF65-F5344CB8AC3E}">
        <p14:creationId xmlns:p14="http://schemas.microsoft.com/office/powerpoint/2010/main" val="2063989002"/>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550894"/>
            <a:ext cx="10515600" cy="4626069"/>
          </a:xfrm>
        </p:spPr>
        <p:txBody>
          <a:bodyPr>
            <a:normAutofit fontScale="92500"/>
          </a:bodyPr>
          <a:lstStyle/>
          <a:p>
            <a:pPr marL="0" indent="0" algn="just">
              <a:buNone/>
            </a:pPr>
            <a:r>
              <a:rPr lang="de-DE" b="1" dirty="0"/>
              <a:t>Methodik: Living Instrument – Begriff der Staatsverwaltung</a:t>
            </a:r>
          </a:p>
          <a:p>
            <a:pPr marL="0" indent="0" algn="just">
              <a:buNone/>
            </a:pPr>
            <a:r>
              <a:rPr lang="de-DE" b="1" dirty="0"/>
              <a:t>EGMR 12.11.2008 – 34503/97, Demir u. Baykara / Türkei, AuR 2009, 269</a:t>
            </a:r>
          </a:p>
          <a:p>
            <a:pPr marL="0" indent="0" algn="just">
              <a:buNone/>
            </a:pPr>
            <a:r>
              <a:rPr lang="de-DE" dirty="0" smtClean="0"/>
              <a:t>85. Bei </a:t>
            </a:r>
            <a:r>
              <a:rPr lang="de-DE" dirty="0"/>
              <a:t>der Bestimmung der Bedeutung der Ausdrücke und Begriffe der EMRK bezieht der </a:t>
            </a:r>
            <a:r>
              <a:rPr lang="de-DE" i="1" dirty="0"/>
              <a:t>EGMR</a:t>
            </a:r>
            <a:r>
              <a:rPr lang="de-DE" dirty="0"/>
              <a:t> Elemente des internationalen Rechts außerhalb der Konvention ein, ebenso die Auslegung dieser Normen durch die zuständigen Organe und die Praxis der eur. Staaten. </a:t>
            </a:r>
            <a:r>
              <a:rPr lang="de-DE" dirty="0" smtClean="0"/>
              <a:t>86. Dies </a:t>
            </a:r>
            <a:r>
              <a:rPr lang="de-DE" dirty="0"/>
              <a:t>gilt auch, wenn der angesprochene Staat nicht alle dieser Normen ratifiziert hat. </a:t>
            </a:r>
          </a:p>
          <a:p>
            <a:pPr marL="0" indent="0" algn="just">
              <a:buNone/>
            </a:pPr>
            <a:r>
              <a:rPr lang="de-DE" dirty="0"/>
              <a:t>Gemeindebeamte, auch „Mitglieder der Staatsverwaltung“ haben gemäß Art 11 EMRK, das Recht, Gewerkschaften zu bilden. Das nationale Recht muss es den Gewerkschaften ermöglichen, gem. Art 11 EMRK den Schutz ihrer Mitgliederinteressen zu verfolgen</a:t>
            </a:r>
            <a:r>
              <a:rPr lang="de-DE" dirty="0" smtClean="0"/>
              <a:t>.</a:t>
            </a:r>
            <a:endParaRPr lang="de-DE" dirty="0"/>
          </a:p>
        </p:txBody>
      </p:sp>
      <p:pic>
        <p:nvPicPr>
          <p:cNvPr id="4" name="Grafik 3"/>
          <p:cNvPicPr>
            <a:picLocks noChangeAspect="1"/>
          </p:cNvPicPr>
          <p:nvPr/>
        </p:nvPicPr>
        <p:blipFill>
          <a:blip r:embed="rId2"/>
          <a:stretch>
            <a:fillRect/>
          </a:stretch>
        </p:blipFill>
        <p:spPr>
          <a:xfrm>
            <a:off x="757517" y="1"/>
            <a:ext cx="10186852" cy="1264024"/>
          </a:xfrm>
          <a:prstGeom prst="rect">
            <a:avLst/>
          </a:prstGeom>
        </p:spPr>
      </p:pic>
    </p:spTree>
    <p:extLst>
      <p:ext uri="{BB962C8B-B14F-4D97-AF65-F5344CB8AC3E}">
        <p14:creationId xmlns:p14="http://schemas.microsoft.com/office/powerpoint/2010/main" val="370824174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497106"/>
            <a:ext cx="10515600" cy="4679857"/>
          </a:xfrm>
        </p:spPr>
        <p:txBody>
          <a:bodyPr>
            <a:normAutofit fontScale="92500" lnSpcReduction="20000"/>
          </a:bodyPr>
          <a:lstStyle/>
          <a:p>
            <a:pPr marL="0" indent="0" algn="ctr">
              <a:lnSpc>
                <a:spcPct val="150000"/>
              </a:lnSpc>
              <a:buNone/>
            </a:pPr>
            <a:r>
              <a:rPr lang="de-DE" sz="3300" b="1" dirty="0"/>
              <a:t>Garantie der Streikrechts auch für (nicht hoheitliche) Beamte</a:t>
            </a:r>
          </a:p>
          <a:p>
            <a:pPr marL="0" indent="0">
              <a:lnSpc>
                <a:spcPct val="110000"/>
              </a:lnSpc>
              <a:buNone/>
            </a:pPr>
            <a:r>
              <a:rPr lang="de-DE" b="1" dirty="0"/>
              <a:t>EGMR 21.4.2009 – 68959/01, Enerji </a:t>
            </a:r>
            <a:r>
              <a:rPr lang="de-DE" b="1" dirty="0" err="1"/>
              <a:t>Yapi-Yol</a:t>
            </a:r>
            <a:r>
              <a:rPr lang="de-DE" b="1" dirty="0"/>
              <a:t> Sen /Türkei, AuR 2009, </a:t>
            </a:r>
            <a:r>
              <a:rPr lang="de-DE" b="1" dirty="0" smtClean="0"/>
              <a:t>274</a:t>
            </a:r>
            <a:endParaRPr lang="de-DE" b="1" dirty="0"/>
          </a:p>
          <a:p>
            <a:pPr marL="0" indent="0">
              <a:lnSpc>
                <a:spcPct val="110000"/>
              </a:lnSpc>
              <a:buNone/>
            </a:pPr>
            <a:r>
              <a:rPr lang="de-DE" dirty="0" smtClean="0"/>
              <a:t>Ein </a:t>
            </a:r>
            <a:r>
              <a:rPr lang="de-DE" dirty="0"/>
              <a:t>Streikverbot darf sich nicht auf Beamte im Allgemeinen oder auf öffentliche Beschäftigte staatlicher Handels- oder Industrieunternehmen erstrecken.</a:t>
            </a:r>
          </a:p>
          <a:p>
            <a:pPr marL="0" indent="0">
              <a:lnSpc>
                <a:spcPct val="110000"/>
              </a:lnSpc>
              <a:buNone/>
            </a:pPr>
            <a:r>
              <a:rPr lang="de-DE" dirty="0" smtClean="0"/>
              <a:t>(</a:t>
            </a:r>
            <a:r>
              <a:rPr lang="de-DE" u="sng" dirty="0" smtClean="0"/>
              <a:t>Folgeurteile</a:t>
            </a:r>
            <a:r>
              <a:rPr lang="de-DE" u="sng" dirty="0"/>
              <a:t>: </a:t>
            </a:r>
            <a:r>
              <a:rPr lang="de-DE" dirty="0">
                <a:hlinkClick r:id="rId2" action="ppaction://hlinkfile"/>
              </a:rPr>
              <a:t>EGMR</a:t>
            </a:r>
            <a:r>
              <a:rPr lang="de-DE" dirty="0"/>
              <a:t> 27.3.2007, 6615/03, </a:t>
            </a:r>
            <a:r>
              <a:rPr lang="de-DE" dirty="0" err="1"/>
              <a:t>Karaçay</a:t>
            </a:r>
            <a:r>
              <a:rPr lang="de-DE" dirty="0"/>
              <a:t>; 15.12.2009, 30946/04; Kaya u. Seyhan </a:t>
            </a:r>
            <a:r>
              <a:rPr lang="de-DE" dirty="0" smtClean="0"/>
              <a:t>(Lehrer) 13.7.2010</a:t>
            </a:r>
            <a:r>
              <a:rPr lang="de-DE" dirty="0"/>
              <a:t>, 33322/07; </a:t>
            </a:r>
            <a:r>
              <a:rPr lang="de-DE" dirty="0" err="1"/>
              <a:t>Çerikci</a:t>
            </a:r>
            <a:r>
              <a:rPr lang="de-DE" dirty="0"/>
              <a:t>, alle ./. Türkei; dazu </a:t>
            </a:r>
            <a:r>
              <a:rPr lang="de-DE" i="1" dirty="0"/>
              <a:t>Lörcher</a:t>
            </a:r>
            <a:r>
              <a:rPr lang="de-DE" dirty="0"/>
              <a:t>, AuR 2011, 303; </a:t>
            </a:r>
            <a:r>
              <a:rPr lang="de-DE" dirty="0" err="1"/>
              <a:t>Urcan</a:t>
            </a:r>
            <a:r>
              <a:rPr lang="de-DE" dirty="0"/>
              <a:t> u.a. 23018/04 u.a.; Sezer 36087/07, Güler 56237/08; </a:t>
            </a:r>
            <a:r>
              <a:rPr lang="de-DE" dirty="0" err="1"/>
              <a:t>Danilenkov</a:t>
            </a:r>
            <a:r>
              <a:rPr lang="de-DE" dirty="0"/>
              <a:t> </a:t>
            </a:r>
            <a:r>
              <a:rPr lang="de-DE" dirty="0" smtClean="0"/>
              <a:t>(Hafenarbeiter) 67336/01</a:t>
            </a:r>
            <a:r>
              <a:rPr lang="de-DE" dirty="0"/>
              <a:t>; </a:t>
            </a:r>
            <a:r>
              <a:rPr lang="de-DE" dirty="0" err="1"/>
              <a:t>Tymoshenko</a:t>
            </a:r>
            <a:r>
              <a:rPr lang="de-DE" dirty="0"/>
              <a:t> </a:t>
            </a:r>
            <a:r>
              <a:rPr lang="de-DE" dirty="0" smtClean="0"/>
              <a:t>(Flugbegleiter) 48408/12</a:t>
            </a:r>
            <a:r>
              <a:rPr lang="de-DE" dirty="0"/>
              <a:t>; HLS </a:t>
            </a:r>
            <a:r>
              <a:rPr lang="de-DE" dirty="0" smtClean="0"/>
              <a:t>(Ärzte) 36701/09</a:t>
            </a:r>
            <a:r>
              <a:rPr lang="de-DE" dirty="0"/>
              <a:t>; RMT 31045/10; ER.N.E. 45892/09; </a:t>
            </a:r>
            <a:r>
              <a:rPr lang="de-DE" dirty="0" err="1"/>
              <a:t>Ognevenko</a:t>
            </a:r>
            <a:r>
              <a:rPr lang="de-DE" dirty="0"/>
              <a:t> 44873/09; </a:t>
            </a:r>
            <a:r>
              <a:rPr lang="de-DE" dirty="0" err="1"/>
              <a:t>Association</a:t>
            </a:r>
            <a:r>
              <a:rPr lang="de-DE" dirty="0"/>
              <a:t> </a:t>
            </a:r>
            <a:r>
              <a:rPr lang="de-DE" dirty="0" err="1"/>
              <a:t>of</a:t>
            </a:r>
            <a:r>
              <a:rPr lang="de-DE" dirty="0"/>
              <a:t> </a:t>
            </a:r>
            <a:r>
              <a:rPr lang="de-DE" dirty="0" err="1"/>
              <a:t>academics</a:t>
            </a:r>
            <a:r>
              <a:rPr lang="de-DE" dirty="0"/>
              <a:t> 2451/16</a:t>
            </a:r>
          </a:p>
          <a:p>
            <a:pPr marL="0" indent="0" algn="ctr">
              <a:buNone/>
            </a:pPr>
            <a:endParaRPr lang="de-DE" dirty="0"/>
          </a:p>
        </p:txBody>
      </p:sp>
      <p:pic>
        <p:nvPicPr>
          <p:cNvPr id="4" name="Grafik 3"/>
          <p:cNvPicPr>
            <a:picLocks noChangeAspect="1"/>
          </p:cNvPicPr>
          <p:nvPr/>
        </p:nvPicPr>
        <p:blipFill>
          <a:blip r:embed="rId3"/>
          <a:stretch>
            <a:fillRect/>
          </a:stretch>
        </p:blipFill>
        <p:spPr>
          <a:xfrm>
            <a:off x="681445" y="-470263"/>
            <a:ext cx="10186852" cy="1825625"/>
          </a:xfrm>
          <a:prstGeom prst="rect">
            <a:avLst/>
          </a:prstGeom>
        </p:spPr>
      </p:pic>
    </p:spTree>
    <p:extLst>
      <p:ext uri="{BB962C8B-B14F-4D97-AF65-F5344CB8AC3E}">
        <p14:creationId xmlns:p14="http://schemas.microsoft.com/office/powerpoint/2010/main" val="3585588110"/>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690688"/>
            <a:ext cx="10515600" cy="4486275"/>
          </a:xfrm>
        </p:spPr>
        <p:txBody>
          <a:bodyPr>
            <a:normAutofit fontScale="47500" lnSpcReduction="20000"/>
          </a:bodyPr>
          <a:lstStyle/>
          <a:p>
            <a:pPr marL="0" indent="0">
              <a:lnSpc>
                <a:spcPct val="150000"/>
              </a:lnSpc>
              <a:buNone/>
            </a:pPr>
            <a:r>
              <a:rPr lang="de-DE" sz="5900" b="1" dirty="0" smtClean="0"/>
              <a:t>EGMR 2.10.2014 – 48408/12, </a:t>
            </a:r>
            <a:r>
              <a:rPr lang="de-DE" sz="5900" b="1" dirty="0" err="1" smtClean="0"/>
              <a:t>Tymoshenko</a:t>
            </a:r>
            <a:r>
              <a:rPr lang="de-DE" sz="5900" b="1" dirty="0" smtClean="0"/>
              <a:t> / Ukraine, AuR 2015, 114</a:t>
            </a:r>
          </a:p>
          <a:p>
            <a:pPr marL="0" indent="0">
              <a:lnSpc>
                <a:spcPct val="150000"/>
              </a:lnSpc>
              <a:buNone/>
            </a:pPr>
            <a:r>
              <a:rPr lang="de-DE" sz="4200" dirty="0" smtClean="0"/>
              <a:t>Das Streikrecht von </a:t>
            </a:r>
            <a:r>
              <a:rPr lang="de-DE" sz="4200" b="1" dirty="0" smtClean="0"/>
              <a:t>Flugbegleitern</a:t>
            </a:r>
            <a:r>
              <a:rPr lang="de-DE" sz="4200" dirty="0" smtClean="0"/>
              <a:t> ist durch Art 11 EMRK geschützt. Das Streikverbot verstieß gegen Art 11 EMRK, weil die Gesetzeslage unklar und widersprüchlich ausgestaltet war.</a:t>
            </a:r>
          </a:p>
          <a:p>
            <a:pPr marL="0" indent="0" algn="ctr">
              <a:lnSpc>
                <a:spcPct val="150000"/>
              </a:lnSpc>
              <a:buNone/>
            </a:pPr>
            <a:r>
              <a:rPr lang="de-DE" sz="5900" b="1" dirty="0" smtClean="0"/>
              <a:t>EGMR </a:t>
            </a:r>
            <a:r>
              <a:rPr lang="de-DE" sz="5900" b="1" dirty="0"/>
              <a:t>27.11.2014 – 36701/09, HLS/Kroatien, AuR 2015, </a:t>
            </a:r>
            <a:r>
              <a:rPr lang="de-DE" sz="5900" b="1" dirty="0" smtClean="0"/>
              <a:t>146</a:t>
            </a:r>
            <a:endParaRPr lang="de-DE" sz="5900" b="1" dirty="0"/>
          </a:p>
          <a:p>
            <a:pPr marL="0" indent="0">
              <a:lnSpc>
                <a:spcPct val="150000"/>
              </a:lnSpc>
              <a:buNone/>
            </a:pPr>
            <a:r>
              <a:rPr lang="de-DE" sz="4200" dirty="0" smtClean="0"/>
              <a:t>Das </a:t>
            </a:r>
            <a:r>
              <a:rPr lang="de-DE" sz="4200" dirty="0"/>
              <a:t>Streikverbot gegen eine Spartengewerkschaft für </a:t>
            </a:r>
            <a:r>
              <a:rPr lang="de-DE" sz="4200" b="1" dirty="0"/>
              <a:t>medizinisches Personal </a:t>
            </a:r>
            <a:r>
              <a:rPr lang="de-DE" sz="4200" dirty="0"/>
              <a:t>bei Tarifpluralität (andere Gewerkschaften hatten einen TV abgeschlossen) in Kroatien verstößt gegen Art 11 EMRK. Ist von mehreren Streikforderungen nur eine zulässig, bleibt der </a:t>
            </a:r>
            <a:r>
              <a:rPr lang="de-DE" sz="4200" dirty="0" smtClean="0"/>
              <a:t>Streik </a:t>
            </a:r>
            <a:r>
              <a:rPr lang="de-DE" sz="4200" dirty="0"/>
              <a:t>zulässig. Eine unzulässige Forderung </a:t>
            </a:r>
            <a:r>
              <a:rPr lang="de-DE" sz="4200" dirty="0" smtClean="0"/>
              <a:t>verdirbt </a:t>
            </a:r>
            <a:r>
              <a:rPr lang="de-DE" sz="4200" dirty="0"/>
              <a:t>nicht den ganzen </a:t>
            </a:r>
            <a:r>
              <a:rPr lang="de-DE" sz="4200" dirty="0" smtClean="0"/>
              <a:t>Brei.</a:t>
            </a:r>
            <a:endParaRPr lang="de-DE" sz="4200" dirty="0"/>
          </a:p>
          <a:p>
            <a:pPr marL="0" indent="0" algn="ctr">
              <a:buNone/>
            </a:pPr>
            <a:r>
              <a:rPr lang="de-DE" sz="4200" dirty="0" smtClean="0"/>
              <a:t>(</a:t>
            </a:r>
            <a:endParaRPr lang="de-DE" sz="4200" dirty="0"/>
          </a:p>
          <a:p>
            <a:pPr marL="0" indent="0" algn="ctr">
              <a:buNone/>
            </a:pPr>
            <a:endParaRPr lang="de-DE" dirty="0"/>
          </a:p>
        </p:txBody>
      </p:sp>
      <p:pic>
        <p:nvPicPr>
          <p:cNvPr id="4" name="Grafik 3"/>
          <p:cNvPicPr>
            <a:picLocks noChangeAspect="1"/>
          </p:cNvPicPr>
          <p:nvPr/>
        </p:nvPicPr>
        <p:blipFill>
          <a:blip r:embed="rId2"/>
          <a:stretch>
            <a:fillRect/>
          </a:stretch>
        </p:blipFill>
        <p:spPr>
          <a:xfrm>
            <a:off x="838199" y="1"/>
            <a:ext cx="10186852" cy="1425388"/>
          </a:xfrm>
          <a:prstGeom prst="rect">
            <a:avLst/>
          </a:prstGeom>
        </p:spPr>
      </p:pic>
    </p:spTree>
    <p:extLst>
      <p:ext uri="{BB962C8B-B14F-4D97-AF65-F5344CB8AC3E}">
        <p14:creationId xmlns:p14="http://schemas.microsoft.com/office/powerpoint/2010/main" val="188213243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r>
              <a:rPr lang="de-DE" b="1" dirty="0"/>
              <a:t>0</a:t>
            </a:r>
            <a:endParaRPr lang="de-DE" dirty="0"/>
          </a:p>
        </p:txBody>
      </p:sp>
      <p:sp>
        <p:nvSpPr>
          <p:cNvPr id="3" name="Inhaltsplatzhalter 2"/>
          <p:cNvSpPr>
            <a:spLocks noGrp="1"/>
          </p:cNvSpPr>
          <p:nvPr>
            <p:ph idx="1"/>
          </p:nvPr>
        </p:nvSpPr>
        <p:spPr>
          <a:xfrm>
            <a:off x="838200" y="1972235"/>
            <a:ext cx="10515600" cy="4572000"/>
          </a:xfrm>
        </p:spPr>
        <p:txBody>
          <a:bodyPr>
            <a:normAutofit fontScale="85000" lnSpcReduction="20000"/>
          </a:bodyPr>
          <a:lstStyle/>
          <a:p>
            <a:pPr marL="0" indent="0" algn="ctr">
              <a:lnSpc>
                <a:spcPct val="120000"/>
              </a:lnSpc>
              <a:spcBef>
                <a:spcPts val="600"/>
              </a:spcBef>
              <a:buNone/>
            </a:pPr>
            <a:r>
              <a:rPr lang="de-DE" sz="3600" b="1" dirty="0" smtClean="0"/>
              <a:t>EGMR 20.11.2018 </a:t>
            </a:r>
            <a:r>
              <a:rPr lang="de-DE" sz="3600" b="1" dirty="0"/>
              <a:t>- </a:t>
            </a:r>
            <a:r>
              <a:rPr lang="de-DE" sz="3600" b="1" dirty="0" smtClean="0"/>
              <a:t>44873/09</a:t>
            </a:r>
            <a:r>
              <a:rPr lang="de-DE" sz="3600" b="1" dirty="0"/>
              <a:t>, </a:t>
            </a:r>
            <a:r>
              <a:rPr lang="de-DE" sz="3600" b="1" dirty="0" err="1"/>
              <a:t>Ognevenko</a:t>
            </a:r>
            <a:r>
              <a:rPr lang="de-DE" sz="3600" b="1" dirty="0"/>
              <a:t>, Eisenbahner</a:t>
            </a:r>
          </a:p>
          <a:p>
            <a:pPr marL="0" indent="0" algn="just">
              <a:lnSpc>
                <a:spcPct val="120000"/>
              </a:lnSpc>
              <a:spcBef>
                <a:spcPts val="600"/>
              </a:spcBef>
              <a:buNone/>
            </a:pPr>
            <a:r>
              <a:rPr lang="de-DE" dirty="0" smtClean="0"/>
              <a:t>59. Art</a:t>
            </a:r>
            <a:r>
              <a:rPr lang="de-DE" dirty="0"/>
              <a:t>. 11 Abs. 2 EMRK schließt keine Berufsgruppe aus ihrem Anwendungsbereich aus. Die nat. Behörden sind allenfalls berechtigt, bestimmte Mitarbeiter mit »gesetzlichen Beschränkungen« zu belegen. Diese sind eng auszulegen und auf überzeugende und zwingende Gründe begrenzt. Einschränkungen sollten sich auf die »Übung« beschränken und dürfen das Wesen des Organisationsrechts nicht beeinträchtigen. </a:t>
            </a:r>
            <a:r>
              <a:rPr lang="de-DE" dirty="0" smtClean="0"/>
              <a:t>73. Negative </a:t>
            </a:r>
            <a:r>
              <a:rPr lang="de-DE" dirty="0"/>
              <a:t>wirtschaftliche Konsequenzen einer Arbeitsunterbrechung im Eisenbahnverkehr reichen nicht aus, um ein vollständiges Verbot bestimmter Kategorien des Streikrechts der Eisenbahner zu rechtfertigen. Jeder Streik impliziert wirtschaftliche Verluste. Daraus folgt jedoch nicht, dass ein Streik wegen des Risikos dieser Verluste verboten werden könnte</a:t>
            </a:r>
            <a:r>
              <a:rPr lang="de-DE" dirty="0" smtClean="0"/>
              <a:t>.</a:t>
            </a:r>
            <a:endParaRPr lang="de-DE" dirty="0"/>
          </a:p>
        </p:txBody>
      </p:sp>
      <p:pic>
        <p:nvPicPr>
          <p:cNvPr id="4" name="Grafik 3"/>
          <p:cNvPicPr>
            <a:picLocks noChangeAspect="1"/>
          </p:cNvPicPr>
          <p:nvPr/>
        </p:nvPicPr>
        <p:blipFill>
          <a:blip r:embed="rId2"/>
          <a:stretch>
            <a:fillRect/>
          </a:stretch>
        </p:blipFill>
        <p:spPr>
          <a:xfrm>
            <a:off x="658905" y="5836"/>
            <a:ext cx="10186852" cy="1500235"/>
          </a:xfrm>
          <a:prstGeom prst="rect">
            <a:avLst/>
          </a:prstGeom>
        </p:spPr>
      </p:pic>
    </p:spTree>
    <p:extLst>
      <p:ext uri="{BB962C8B-B14F-4D97-AF65-F5344CB8AC3E}">
        <p14:creationId xmlns:p14="http://schemas.microsoft.com/office/powerpoint/2010/main" val="3196845553"/>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88546"/>
          </a:xfrm>
        </p:spPr>
        <p:txBody>
          <a:bodyPr>
            <a:normAutofit fontScale="90000"/>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353672"/>
            <a:ext cx="10515600" cy="5172633"/>
          </a:xfrm>
        </p:spPr>
        <p:txBody>
          <a:bodyPr>
            <a:normAutofit fontScale="70000" lnSpcReduction="20000"/>
          </a:bodyPr>
          <a:lstStyle/>
          <a:p>
            <a:pPr marL="0" indent="0" algn="ctr">
              <a:buNone/>
            </a:pPr>
            <a:r>
              <a:rPr lang="de-DE" sz="3800" b="1" dirty="0"/>
              <a:t>b) </a:t>
            </a:r>
            <a:r>
              <a:rPr lang="de-DE" sz="3800" b="1" dirty="0" smtClean="0"/>
              <a:t>EGMR negativer Trend</a:t>
            </a:r>
          </a:p>
          <a:p>
            <a:pPr marL="0" indent="0" algn="ctr">
              <a:buNone/>
            </a:pPr>
            <a:r>
              <a:rPr lang="en-US" sz="3400" b="1" dirty="0" smtClean="0"/>
              <a:t>RMT / UK ./4.2014 , 31045/10 - </a:t>
            </a:r>
            <a:r>
              <a:rPr lang="de-DE" sz="3400" b="1" dirty="0" smtClean="0"/>
              <a:t>Verbot </a:t>
            </a:r>
            <a:r>
              <a:rPr lang="de-DE" sz="3400" b="1" dirty="0"/>
              <a:t>von Solidaritätsstreiks kein Verstoß</a:t>
            </a:r>
            <a:endParaRPr lang="en-US" sz="3400" b="1" dirty="0" smtClean="0"/>
          </a:p>
          <a:p>
            <a:pPr marL="0" indent="0">
              <a:buNone/>
            </a:pPr>
            <a:r>
              <a:rPr lang="en-US" b="1" dirty="0" smtClean="0"/>
              <a:t> </a:t>
            </a:r>
            <a:r>
              <a:rPr lang="en-US" sz="3100" dirty="0" smtClean="0"/>
              <a:t>87… Conversely</a:t>
            </a:r>
            <a:r>
              <a:rPr lang="en-US" sz="3100" dirty="0"/>
              <a:t>, if it is not the core but a secondary or accessory aspect of trade-union activity that is affected, the margin is wider and the interference is, by its nature, more likely to be proportionate as far as its consequences for the exercise of trade-union freedom are concerned</a:t>
            </a:r>
            <a:r>
              <a:rPr lang="en-US" sz="3100" dirty="0" smtClean="0"/>
              <a:t>.</a:t>
            </a:r>
          </a:p>
          <a:p>
            <a:pPr marL="0" indent="0">
              <a:buNone/>
            </a:pPr>
            <a:r>
              <a:rPr lang="en-US" sz="3100" dirty="0"/>
              <a:t>104. </a:t>
            </a:r>
            <a:r>
              <a:rPr lang="en-US" sz="3100" dirty="0" smtClean="0"/>
              <a:t>The </a:t>
            </a:r>
            <a:r>
              <a:rPr lang="en-US" sz="3100" dirty="0"/>
              <a:t>foregoing considerations lead the Court to conclude that the facts of the specific situation challenged in the present case do not disclose an unjustified interference with the applicant union’s right to freedom of association, the essential elements of which it was able to exercise, in representing its members, in negotiating with the employer on behalf of its members who were in dispute with the employer and in </a:t>
            </a:r>
            <a:r>
              <a:rPr lang="en-US" sz="3100" dirty="0" err="1"/>
              <a:t>organising</a:t>
            </a:r>
            <a:r>
              <a:rPr lang="en-US" sz="3100" dirty="0"/>
              <a:t> a strike of those members at their place of </a:t>
            </a:r>
            <a:r>
              <a:rPr lang="en-US" sz="3100" dirty="0" smtClean="0"/>
              <a:t>work. </a:t>
            </a:r>
            <a:r>
              <a:rPr lang="en-US" sz="3100" dirty="0"/>
              <a:t>In this legislative policy area of </a:t>
            </a:r>
            <a:r>
              <a:rPr lang="en-US" sz="3100" dirty="0" err="1"/>
              <a:t>recognised</a:t>
            </a:r>
            <a:r>
              <a:rPr lang="en-US" sz="3100" dirty="0"/>
              <a:t> sensitivity, the respondent State enjoys a margin of appreciation broad enough to encompass the existing statutory ban on secondary action, there being no basis in the circumstances of this case to consider the operation of that ban in relation to the impugned facts at </a:t>
            </a:r>
            <a:r>
              <a:rPr lang="en-US" sz="3100" dirty="0" err="1"/>
              <a:t>Hydrex</a:t>
            </a:r>
            <a:r>
              <a:rPr lang="en-US" sz="3100" dirty="0"/>
              <a:t> as entailing a disproportionate restriction on the applicant union’s right under Article 11.</a:t>
            </a:r>
          </a:p>
          <a:p>
            <a:pPr marL="0" indent="0">
              <a:buNone/>
            </a:pPr>
            <a:r>
              <a:rPr lang="en-US" sz="3100" dirty="0" smtClean="0"/>
              <a:t>105</a:t>
            </a:r>
            <a:r>
              <a:rPr lang="en-US" sz="3100" dirty="0"/>
              <a:t>. </a:t>
            </a:r>
            <a:r>
              <a:rPr lang="en-US" sz="3100" dirty="0" smtClean="0"/>
              <a:t>Accordingly</a:t>
            </a:r>
            <a:r>
              <a:rPr lang="en-US" sz="3100" dirty="0"/>
              <a:t>, no violation of Article 11 of the Convention can be held to have occurred on the facts of the present case.</a:t>
            </a:r>
            <a:endParaRPr lang="de-DE" sz="3100" dirty="0"/>
          </a:p>
          <a:p>
            <a:pPr marL="0" indent="0" algn="ctr">
              <a:buNone/>
            </a:pPr>
            <a:endParaRPr lang="de-DE" dirty="0"/>
          </a:p>
        </p:txBody>
      </p:sp>
      <p:pic>
        <p:nvPicPr>
          <p:cNvPr id="4" name="Grafik 3"/>
          <p:cNvPicPr>
            <a:picLocks noChangeAspect="1"/>
          </p:cNvPicPr>
          <p:nvPr/>
        </p:nvPicPr>
        <p:blipFill>
          <a:blip r:embed="rId2"/>
          <a:stretch>
            <a:fillRect/>
          </a:stretch>
        </p:blipFill>
        <p:spPr>
          <a:xfrm>
            <a:off x="838199" y="1"/>
            <a:ext cx="10080813" cy="1219200"/>
          </a:xfrm>
          <a:prstGeom prst="rect">
            <a:avLst/>
          </a:prstGeom>
        </p:spPr>
      </p:pic>
    </p:spTree>
    <p:extLst>
      <p:ext uri="{BB962C8B-B14F-4D97-AF65-F5344CB8AC3E}">
        <p14:creationId xmlns:p14="http://schemas.microsoft.com/office/powerpoint/2010/main" val="75662432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p:txBody>
          <a:bodyPr>
            <a:normAutofit fontScale="92500" lnSpcReduction="20000"/>
          </a:bodyPr>
          <a:lstStyle/>
          <a:p>
            <a:pPr marL="0" indent="0" algn="just">
              <a:buNone/>
            </a:pPr>
            <a:r>
              <a:rPr lang="de-DE" sz="3200" b="1" dirty="0" smtClean="0"/>
              <a:t>15.5.2018 </a:t>
            </a:r>
            <a:r>
              <a:rPr lang="de-DE" sz="3200" b="1" dirty="0"/>
              <a:t>– Nr. </a:t>
            </a:r>
            <a:r>
              <a:rPr lang="de-DE" sz="3200" b="1" dirty="0" smtClean="0"/>
              <a:t>2451/16, </a:t>
            </a:r>
            <a:r>
              <a:rPr lang="de-DE" sz="3200" b="1" dirty="0" err="1"/>
              <a:t>Association</a:t>
            </a:r>
            <a:r>
              <a:rPr lang="de-DE" sz="3200" b="1" dirty="0"/>
              <a:t> </a:t>
            </a:r>
            <a:r>
              <a:rPr lang="de-DE" sz="3200" b="1" dirty="0" err="1"/>
              <a:t>Of</a:t>
            </a:r>
            <a:r>
              <a:rPr lang="de-DE" sz="3200" b="1" dirty="0"/>
              <a:t> </a:t>
            </a:r>
            <a:r>
              <a:rPr lang="de-DE" sz="3200" b="1" dirty="0" err="1"/>
              <a:t>Academics</a:t>
            </a:r>
            <a:r>
              <a:rPr lang="de-DE" sz="3200" b="1" dirty="0"/>
              <a:t> / </a:t>
            </a:r>
            <a:r>
              <a:rPr lang="de-DE" sz="3200" b="1" dirty="0" smtClean="0"/>
              <a:t>Island</a:t>
            </a:r>
          </a:p>
          <a:p>
            <a:pPr marL="0" indent="0" algn="just">
              <a:buNone/>
            </a:pPr>
            <a:r>
              <a:rPr lang="de-DE" sz="3200" dirty="0" smtClean="0"/>
              <a:t>Eine </a:t>
            </a:r>
            <a:r>
              <a:rPr lang="de-DE" sz="3200" dirty="0"/>
              <a:t>gesetzlich angeordnete Zwangsschlichtung greift </a:t>
            </a:r>
            <a:r>
              <a:rPr lang="de-DE" sz="3200" dirty="0" smtClean="0"/>
              <a:t>im Einzelfall nicht </a:t>
            </a:r>
            <a:r>
              <a:rPr lang="de-DE" sz="3200" dirty="0"/>
              <a:t>unverhältnismäßig in das nach Art. 11 EMRK verbriefte Streikrecht </a:t>
            </a:r>
            <a:r>
              <a:rPr lang="de-DE" sz="3200" dirty="0" smtClean="0"/>
              <a:t>ein.</a:t>
            </a:r>
          </a:p>
          <a:p>
            <a:pPr marL="0" indent="0" algn="just">
              <a:buNone/>
            </a:pPr>
            <a:r>
              <a:rPr lang="en-US" sz="3000" b="1" dirty="0" smtClean="0"/>
              <a:t>Norwegian Confederation of Trade Unions 10.6.2021 - 45487/17</a:t>
            </a:r>
            <a:endParaRPr lang="en-US" dirty="0" smtClean="0"/>
          </a:p>
          <a:p>
            <a:pPr marL="0" indent="0" algn="just">
              <a:buNone/>
            </a:pPr>
            <a:r>
              <a:rPr lang="de-DE" dirty="0" smtClean="0"/>
              <a:t>Die Staaten verfügen </a:t>
            </a:r>
            <a:r>
              <a:rPr lang="de-DE" dirty="0"/>
              <a:t>über einen weiten Ermessensspielraum </a:t>
            </a:r>
            <a:r>
              <a:rPr lang="de-DE" dirty="0" smtClean="0"/>
              <a:t>(</a:t>
            </a:r>
            <a:r>
              <a:rPr lang="de-DE" dirty="0" err="1" smtClean="0"/>
              <a:t>margin</a:t>
            </a:r>
            <a:r>
              <a:rPr lang="de-DE" dirty="0" smtClean="0"/>
              <a:t> </a:t>
            </a:r>
            <a:r>
              <a:rPr lang="de-DE" dirty="0" err="1" smtClean="0"/>
              <a:t>of</a:t>
            </a:r>
            <a:r>
              <a:rPr lang="de-DE" dirty="0" smtClean="0"/>
              <a:t> </a:t>
            </a:r>
            <a:r>
              <a:rPr lang="de-DE" dirty="0" err="1" smtClean="0"/>
              <a:t>appreciation</a:t>
            </a:r>
            <a:r>
              <a:rPr lang="de-DE" dirty="0" smtClean="0"/>
              <a:t>) bzgl. </a:t>
            </a:r>
            <a:r>
              <a:rPr lang="de-DE" dirty="0"/>
              <a:t>der Art und Weise, </a:t>
            </a:r>
            <a:r>
              <a:rPr lang="de-DE" dirty="0" smtClean="0"/>
              <a:t>wie Gewerkschaftsfreiheit </a:t>
            </a:r>
            <a:r>
              <a:rPr lang="de-DE" dirty="0"/>
              <a:t>und </a:t>
            </a:r>
            <a:r>
              <a:rPr lang="de-DE" dirty="0" smtClean="0"/>
              <a:t>Schutz </a:t>
            </a:r>
            <a:r>
              <a:rPr lang="de-DE" dirty="0"/>
              <a:t>der beruflichen Interessen der </a:t>
            </a:r>
            <a:r>
              <a:rPr lang="de-DE" dirty="0" smtClean="0"/>
              <a:t>Gewerkschaftsmitglieder </a:t>
            </a:r>
            <a:r>
              <a:rPr lang="de-DE" dirty="0"/>
              <a:t>sichergestellt werden </a:t>
            </a:r>
            <a:r>
              <a:rPr lang="de-DE" dirty="0" smtClean="0"/>
              <a:t>können</a:t>
            </a:r>
            <a:r>
              <a:rPr lang="en-US" dirty="0" smtClean="0"/>
              <a:t>. </a:t>
            </a:r>
            <a:r>
              <a:rPr lang="de-DE" dirty="0" smtClean="0"/>
              <a:t>Die </a:t>
            </a:r>
            <a:r>
              <a:rPr lang="de-DE" dirty="0"/>
              <a:t>Entscheidung des Norwegischen Obersten </a:t>
            </a:r>
            <a:r>
              <a:rPr lang="de-DE" dirty="0" smtClean="0"/>
              <a:t>Gerichtshofs</a:t>
            </a:r>
            <a:r>
              <a:rPr lang="de-DE" dirty="0"/>
              <a:t>, den Beschluss einer Gewerkschaft, organisierte Beschäftigte zu einem Boykott </a:t>
            </a:r>
            <a:r>
              <a:rPr lang="de-DE" dirty="0" smtClean="0"/>
              <a:t>eines </a:t>
            </a:r>
            <a:r>
              <a:rPr lang="de-DE" dirty="0"/>
              <a:t>Speditionsunternehmens </a:t>
            </a:r>
            <a:r>
              <a:rPr lang="de-DE" dirty="0" smtClean="0"/>
              <a:t>(</a:t>
            </a:r>
            <a:r>
              <a:rPr lang="de-DE" dirty="0" err="1" smtClean="0"/>
              <a:t>Holship</a:t>
            </a:r>
            <a:r>
              <a:rPr lang="de-DE" dirty="0" smtClean="0"/>
              <a:t>) aufzufordern, für </a:t>
            </a:r>
            <a:r>
              <a:rPr lang="de-DE" dirty="0"/>
              <a:t>rechtswidrig zu </a:t>
            </a:r>
            <a:r>
              <a:rPr lang="de-DE" dirty="0" smtClean="0"/>
              <a:t>erklären, war kein Verstoß gegen Art. 11 EMRK.</a:t>
            </a:r>
            <a:endParaRPr lang="de-DE" b="1" dirty="0"/>
          </a:p>
        </p:txBody>
      </p:sp>
      <p:pic>
        <p:nvPicPr>
          <p:cNvPr id="4" name="Grafik 3"/>
          <p:cNvPicPr>
            <a:picLocks noChangeAspect="1"/>
          </p:cNvPicPr>
          <p:nvPr/>
        </p:nvPicPr>
        <p:blipFill>
          <a:blip r:embed="rId2"/>
          <a:stretch>
            <a:fillRect/>
          </a:stretch>
        </p:blipFill>
        <p:spPr>
          <a:xfrm>
            <a:off x="838199" y="0"/>
            <a:ext cx="10186852" cy="1825625"/>
          </a:xfrm>
          <a:prstGeom prst="rect">
            <a:avLst/>
          </a:prstGeom>
        </p:spPr>
      </p:pic>
    </p:spTree>
    <p:extLst>
      <p:ext uri="{BB962C8B-B14F-4D97-AF65-F5344CB8AC3E}">
        <p14:creationId xmlns:p14="http://schemas.microsoft.com/office/powerpoint/2010/main" val="2870677410"/>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200" y="1577788"/>
            <a:ext cx="10515600" cy="4926835"/>
          </a:xfrm>
        </p:spPr>
        <p:txBody>
          <a:bodyPr>
            <a:normAutofit fontScale="77500" lnSpcReduction="20000"/>
          </a:bodyPr>
          <a:lstStyle/>
          <a:p>
            <a:pPr marL="0" indent="0" algn="ctr">
              <a:buNone/>
            </a:pPr>
            <a:r>
              <a:rPr lang="de-DE" sz="5100" b="1" dirty="0" smtClean="0"/>
              <a:t>Streikrecht für Beamte: Funktion oder Status</a:t>
            </a:r>
          </a:p>
          <a:p>
            <a:pPr marL="0" indent="0" algn="ctr">
              <a:buNone/>
            </a:pPr>
            <a:r>
              <a:rPr lang="de-DE" sz="5100" b="1" dirty="0"/>
              <a:t>BVerwG </a:t>
            </a:r>
            <a:r>
              <a:rPr lang="de-DE" sz="5100" b="1" dirty="0" smtClean="0"/>
              <a:t>27.02.2014 </a:t>
            </a:r>
            <a:r>
              <a:rPr lang="de-DE" sz="5100" b="1" dirty="0"/>
              <a:t>- 2 C 1/13, AuR </a:t>
            </a:r>
            <a:r>
              <a:rPr lang="de-DE" sz="5100" b="1" dirty="0" smtClean="0"/>
              <a:t>2014</a:t>
            </a:r>
            <a:r>
              <a:rPr lang="de-DE" sz="5100" b="1" dirty="0"/>
              <a:t>, </a:t>
            </a:r>
            <a:r>
              <a:rPr lang="de-DE" sz="5100" b="1" dirty="0" smtClean="0"/>
              <a:t>431</a:t>
            </a:r>
            <a:endParaRPr lang="de-DE" sz="5100" dirty="0" smtClean="0"/>
          </a:p>
          <a:p>
            <a:pPr marL="0" indent="0" algn="just">
              <a:buNone/>
            </a:pPr>
            <a:r>
              <a:rPr lang="de-DE" sz="3600" b="1" dirty="0" smtClean="0"/>
              <a:t>3</a:t>
            </a:r>
            <a:r>
              <a:rPr lang="de-DE" sz="3600" b="1" dirty="0" smtClean="0"/>
              <a:t>. Art. 11 EMRK in seiner bindenden Auslegung durch den EGMR gewährleistet allen Angehörigen des </a:t>
            </a:r>
            <a:r>
              <a:rPr lang="de-DE" sz="3600" b="1" dirty="0" err="1" smtClean="0"/>
              <a:t>ö.D</a:t>
            </a:r>
            <a:r>
              <a:rPr lang="de-DE" sz="3600" b="1" dirty="0" smtClean="0"/>
              <a:t>., die nicht in den Streitkräften, der Polizei und der genuinen Hoheitsverwaltung tätig sind, sowie ihren Gewerkschaften ein Recht auf Kollektivverhandlungen und darauf bezogene kollektive Kampfmaßnahmen. </a:t>
            </a:r>
          </a:p>
          <a:p>
            <a:pPr marL="0" indent="0" algn="just">
              <a:buNone/>
            </a:pPr>
            <a:r>
              <a:rPr lang="de-DE" sz="3600" dirty="0" smtClean="0"/>
              <a:t>4. Das statusbezogene Verbot nach Art. 33 Abs. 5 GG und die funktionsbezogenen Gewährleistungen nach Art.11 EMRK sind in Bezug auf Beamte, die außerhalb der genuinen Hoheitsverwaltung eingesetzt sind, inhaltlich miteinander unvereinbar. Es ist Aufgabe des Gesetzgebers, diese Kollisionslage aufzulösen und im Wege der praktischen Konkordanz einen Ausgleich herbeizuführen.</a:t>
            </a:r>
          </a:p>
          <a:p>
            <a:pPr marL="0" indent="0" algn="ctr">
              <a:buNone/>
            </a:pPr>
            <a:endParaRPr lang="de-DE" dirty="0"/>
          </a:p>
        </p:txBody>
      </p:sp>
      <p:pic>
        <p:nvPicPr>
          <p:cNvPr id="5" name="Grafik 4"/>
          <p:cNvPicPr>
            <a:picLocks noChangeAspect="1"/>
          </p:cNvPicPr>
          <p:nvPr/>
        </p:nvPicPr>
        <p:blipFill>
          <a:blip r:embed="rId2"/>
          <a:stretch>
            <a:fillRect/>
          </a:stretch>
        </p:blipFill>
        <p:spPr>
          <a:xfrm>
            <a:off x="838200" y="0"/>
            <a:ext cx="10186852" cy="1389530"/>
          </a:xfrm>
          <a:prstGeom prst="rect">
            <a:avLst/>
          </a:prstGeom>
        </p:spPr>
      </p:pic>
    </p:spTree>
    <p:extLst>
      <p:ext uri="{BB962C8B-B14F-4D97-AF65-F5344CB8AC3E}">
        <p14:creationId xmlns:p14="http://schemas.microsoft.com/office/powerpoint/2010/main" val="402827305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335741"/>
            <a:ext cx="10515600" cy="4841221"/>
          </a:xfrm>
        </p:spPr>
        <p:txBody>
          <a:bodyPr>
            <a:normAutofit fontScale="92500"/>
          </a:bodyPr>
          <a:lstStyle/>
          <a:p>
            <a:pPr marL="0" indent="0" algn="ctr">
              <a:buNone/>
            </a:pPr>
            <a:r>
              <a:rPr lang="de-DE" sz="3200" b="1" dirty="0"/>
              <a:t>Streikrecht für Beamte: Funktion oder </a:t>
            </a:r>
            <a:r>
              <a:rPr lang="de-DE" sz="3200" b="1" dirty="0" smtClean="0"/>
              <a:t>Status</a:t>
            </a:r>
          </a:p>
          <a:p>
            <a:pPr marL="0" indent="0" algn="ctr">
              <a:buNone/>
            </a:pPr>
            <a:r>
              <a:rPr lang="de-DE" sz="3200" b="1" dirty="0" smtClean="0"/>
              <a:t>BVerfG </a:t>
            </a:r>
            <a:r>
              <a:rPr lang="de-DE" sz="3200" b="1" dirty="0"/>
              <a:t>12.6.2018 - 2 BvR 1738/12, 2 BvR 1395/13, 2 BvR 1068/14, 2 BvR </a:t>
            </a:r>
            <a:r>
              <a:rPr lang="de-DE" sz="3200" b="1" dirty="0" smtClean="0"/>
              <a:t>646/15</a:t>
            </a:r>
          </a:p>
          <a:p>
            <a:pPr marL="0" indent="0" algn="just">
              <a:buNone/>
            </a:pPr>
            <a:r>
              <a:rPr lang="de-DE" sz="3000" dirty="0" smtClean="0"/>
              <a:t>2.a) Das Streikverbot für Beamte stellt einen eigenständigen hergebrachten Grundsatz des Berufsbeamtentums </a:t>
            </a:r>
            <a:r>
              <a:rPr lang="de-DE" sz="3000" dirty="0" err="1" smtClean="0"/>
              <a:t>iSd</a:t>
            </a:r>
            <a:r>
              <a:rPr lang="de-DE" sz="3000" dirty="0" smtClean="0"/>
              <a:t>. Art. 33 Abs. 5 GG dar. </a:t>
            </a:r>
          </a:p>
          <a:p>
            <a:pPr marL="0" indent="0" algn="just">
              <a:buNone/>
            </a:pPr>
            <a:r>
              <a:rPr lang="de-DE" sz="3000" dirty="0" smtClean="0"/>
              <a:t>4.Das Streikverbot für Beamtinnen und Beamte in Deutschland steht mit dem Grundsatz der Völkerrechtsfreundlichkeit des GG im Einklang und ist insbes. mit den Gewährleistungen der EMRK vereinbar. Auch unter Berücksichtigung der </a:t>
            </a:r>
            <a:r>
              <a:rPr lang="de-DE" sz="3000" dirty="0" smtClean="0"/>
              <a:t>EGMR-Rspr</a:t>
            </a:r>
            <a:r>
              <a:rPr lang="de-DE" sz="3000" dirty="0" smtClean="0"/>
              <a:t>. lässt sich eine Kollisionslage zwischen dem deutschen Recht und Art. 11 EMRK nicht feststellen.</a:t>
            </a:r>
            <a:endParaRPr lang="de-DE" sz="3000" dirty="0"/>
          </a:p>
        </p:txBody>
      </p:sp>
      <p:pic>
        <p:nvPicPr>
          <p:cNvPr id="4" name="Grafik 3"/>
          <p:cNvPicPr>
            <a:picLocks noChangeAspect="1"/>
          </p:cNvPicPr>
          <p:nvPr/>
        </p:nvPicPr>
        <p:blipFill>
          <a:blip r:embed="rId2"/>
          <a:stretch>
            <a:fillRect/>
          </a:stretch>
        </p:blipFill>
        <p:spPr>
          <a:xfrm>
            <a:off x="838199" y="0"/>
            <a:ext cx="10186852" cy="1156447"/>
          </a:xfrm>
          <a:prstGeom prst="rect">
            <a:avLst/>
          </a:prstGeom>
        </p:spPr>
      </p:pic>
    </p:spTree>
    <p:extLst>
      <p:ext uri="{BB962C8B-B14F-4D97-AF65-F5344CB8AC3E}">
        <p14:creationId xmlns:p14="http://schemas.microsoft.com/office/powerpoint/2010/main" val="270160347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623045" y="1380565"/>
            <a:ext cx="10730755" cy="4823011"/>
          </a:xfrm>
        </p:spPr>
        <p:txBody>
          <a:bodyPr>
            <a:normAutofit fontScale="25000" lnSpcReduction="20000"/>
          </a:bodyPr>
          <a:lstStyle/>
          <a:p>
            <a:pPr marL="0" indent="0" algn="ctr">
              <a:buNone/>
            </a:pPr>
            <a:r>
              <a:rPr lang="en-US" sz="7400" b="1" dirty="0" smtClean="0"/>
              <a:t>Application </a:t>
            </a:r>
            <a:r>
              <a:rPr lang="en-US" sz="7400" b="1" dirty="0"/>
              <a:t>no. </a:t>
            </a:r>
            <a:r>
              <a:rPr lang="en-US" sz="7400" b="1" dirty="0" smtClean="0">
                <a:hlinkClick r:id="rId2"/>
              </a:rPr>
              <a:t>59433/18</a:t>
            </a:r>
            <a:r>
              <a:rPr lang="en-US" sz="7400" b="1" dirty="0" smtClean="0"/>
              <a:t> Karin</a:t>
            </a:r>
            <a:r>
              <a:rPr lang="en-US" sz="7400" b="1" dirty="0"/>
              <a:t> HUMPERT </a:t>
            </a:r>
            <a:r>
              <a:rPr lang="en-US" sz="7400" b="1" dirty="0" smtClean="0"/>
              <a:t>/</a:t>
            </a:r>
            <a:r>
              <a:rPr lang="en-US" sz="7400" b="1" dirty="0"/>
              <a:t> </a:t>
            </a:r>
            <a:r>
              <a:rPr lang="en-US" sz="7400" b="1" dirty="0" smtClean="0"/>
              <a:t>Germany and</a:t>
            </a:r>
            <a:r>
              <a:rPr lang="en-US" sz="7400" b="1" dirty="0"/>
              <a:t> 3 other </a:t>
            </a:r>
            <a:r>
              <a:rPr lang="en-US" sz="7400" b="1" dirty="0" smtClean="0"/>
              <a:t>applications </a:t>
            </a:r>
            <a:endParaRPr lang="en-US" sz="7400" dirty="0"/>
          </a:p>
          <a:p>
            <a:pPr marL="0" indent="0" algn="just">
              <a:buNone/>
            </a:pPr>
            <a:r>
              <a:rPr lang="en-US" sz="9600" dirty="0"/>
              <a:t>The applications concern the right of civil servants to </a:t>
            </a:r>
            <a:r>
              <a:rPr lang="en-US" sz="9600" dirty="0" smtClean="0"/>
              <a:t>strike. The </a:t>
            </a:r>
            <a:r>
              <a:rPr lang="en-US" sz="9600" dirty="0"/>
              <a:t>applicants are teachers, all employed by different </a:t>
            </a:r>
            <a:r>
              <a:rPr lang="en-US" sz="9600" i="1" dirty="0" err="1"/>
              <a:t>Bundesländer</a:t>
            </a:r>
            <a:r>
              <a:rPr lang="en-US" sz="9600" dirty="0"/>
              <a:t> as civil servants. As an expression of their support for a social movement requesting an improvement of learning conditions, including in particular an improvement of the working conditions for teachers, they did not appear at work for between one hour and three days. They were subsequently subjected to disciplinary sanctions for having been on strike. Domestic remedies before different administrative courts and the Federal Constitutional Court were to no avail. The Federal Constitutional Court held that the Basic Law obliged civil servants not to strike, which it considered compatible with the exigencies of the </a:t>
            </a:r>
            <a:r>
              <a:rPr lang="en-US" sz="9600" dirty="0" smtClean="0"/>
              <a:t>ECHR and </a:t>
            </a:r>
            <a:r>
              <a:rPr lang="en-US" sz="9600" dirty="0"/>
              <a:t>the Court’s case-law.</a:t>
            </a:r>
          </a:p>
          <a:p>
            <a:pPr marL="0" indent="0" algn="just">
              <a:buNone/>
            </a:pPr>
            <a:r>
              <a:rPr lang="en-US" sz="9600" dirty="0"/>
              <a:t>The applicants complained under </a:t>
            </a:r>
            <a:r>
              <a:rPr lang="en-US" sz="9600" b="1" dirty="0"/>
              <a:t>Articles 11 and 14 </a:t>
            </a:r>
            <a:r>
              <a:rPr lang="en-US" sz="9600" dirty="0"/>
              <a:t>of the Convention that the obligation not to strike was not prescribed by law, disproportionate and, in comparison with teachers employed on a contractual basis, discriminatory. They moreover complained under </a:t>
            </a:r>
            <a:r>
              <a:rPr lang="en-US" sz="9600" b="1" dirty="0"/>
              <a:t>Article 6</a:t>
            </a:r>
            <a:r>
              <a:rPr lang="en-US" sz="9600" dirty="0"/>
              <a:t> § 1 of the Convention that the Federal Constitutional Court had failed to consider international treaties on the matter.</a:t>
            </a:r>
          </a:p>
          <a:p>
            <a:pPr marL="0" indent="0">
              <a:buNone/>
            </a:pPr>
            <a:r>
              <a:rPr lang="en-US" sz="5500" b="1" dirty="0" smtClean="0"/>
              <a:t>		</a:t>
            </a:r>
            <a:endParaRPr lang="de-DE" sz="3400" dirty="0"/>
          </a:p>
        </p:txBody>
      </p:sp>
      <p:pic>
        <p:nvPicPr>
          <p:cNvPr id="5" name="Grafik 4"/>
          <p:cNvPicPr>
            <a:picLocks noChangeAspect="1"/>
          </p:cNvPicPr>
          <p:nvPr/>
        </p:nvPicPr>
        <p:blipFill>
          <a:blip r:embed="rId3"/>
          <a:stretch>
            <a:fillRect/>
          </a:stretch>
        </p:blipFill>
        <p:spPr>
          <a:xfrm>
            <a:off x="623045" y="0"/>
            <a:ext cx="10186852" cy="1180913"/>
          </a:xfrm>
          <a:prstGeom prst="rect">
            <a:avLst/>
          </a:prstGeom>
        </p:spPr>
      </p:pic>
    </p:spTree>
    <p:extLst>
      <p:ext uri="{BB962C8B-B14F-4D97-AF65-F5344CB8AC3E}">
        <p14:creationId xmlns:p14="http://schemas.microsoft.com/office/powerpoint/2010/main" val="340526983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200" y="1825624"/>
            <a:ext cx="10515600" cy="4816475"/>
          </a:xfrm>
        </p:spPr>
        <p:txBody>
          <a:bodyPr>
            <a:normAutofit/>
          </a:bodyPr>
          <a:lstStyle/>
          <a:p>
            <a:pPr marL="0" indent="0" algn="ctr">
              <a:buNone/>
            </a:pPr>
            <a:endParaRPr lang="de-DE" dirty="0" smtClean="0"/>
          </a:p>
          <a:p>
            <a:pPr marL="0" indent="0" algn="ctr">
              <a:buNone/>
            </a:pPr>
            <a:endParaRPr lang="de-DE" dirty="0"/>
          </a:p>
        </p:txBody>
      </p:sp>
      <p:pic>
        <p:nvPicPr>
          <p:cNvPr id="5" name="Grafik 4"/>
          <p:cNvPicPr>
            <a:picLocks noChangeAspect="1"/>
          </p:cNvPicPr>
          <p:nvPr/>
        </p:nvPicPr>
        <p:blipFill>
          <a:blip r:embed="rId2"/>
          <a:stretch>
            <a:fillRect/>
          </a:stretch>
        </p:blipFill>
        <p:spPr>
          <a:xfrm>
            <a:off x="838201" y="0"/>
            <a:ext cx="10515600" cy="1237129"/>
          </a:xfrm>
          <a:prstGeom prst="rect">
            <a:avLst/>
          </a:prstGeom>
        </p:spPr>
      </p:pic>
      <p:sp>
        <p:nvSpPr>
          <p:cNvPr id="4" name="Rechteck 3"/>
          <p:cNvSpPr/>
          <p:nvPr/>
        </p:nvSpPr>
        <p:spPr>
          <a:xfrm>
            <a:off x="838200" y="2190749"/>
            <a:ext cx="10515600" cy="4093428"/>
          </a:xfrm>
          <a:prstGeom prst="rect">
            <a:avLst/>
          </a:prstGeom>
        </p:spPr>
        <p:txBody>
          <a:bodyPr wrap="square">
            <a:spAutoFit/>
          </a:bodyPr>
          <a:lstStyle/>
          <a:p>
            <a:pPr marL="179388" lvl="1" indent="-179388">
              <a:buFontTx/>
              <a:buChar char="-"/>
            </a:pPr>
            <a:r>
              <a:rPr lang="de-DE" sz="2600" dirty="0" smtClean="0"/>
              <a:t>keine Streik(</a:t>
            </a:r>
            <a:r>
              <a:rPr lang="de-DE" sz="2600" dirty="0" err="1" smtClean="0"/>
              <a:t>verbots</a:t>
            </a:r>
            <a:r>
              <a:rPr lang="de-DE" sz="2600" dirty="0" smtClean="0"/>
              <a:t>) Bestimmungen </a:t>
            </a:r>
            <a:r>
              <a:rPr lang="de-DE" sz="2600" dirty="0"/>
              <a:t>im </a:t>
            </a:r>
            <a:r>
              <a:rPr lang="de-DE" sz="2600" dirty="0" smtClean="0"/>
              <a:t>EU </a:t>
            </a:r>
            <a:r>
              <a:rPr lang="de-DE" sz="2600" u="sng" dirty="0" smtClean="0"/>
              <a:t>Beamtenstatut</a:t>
            </a:r>
            <a:r>
              <a:rPr lang="de-DE" sz="2600" dirty="0" smtClean="0"/>
              <a:t> </a:t>
            </a:r>
          </a:p>
          <a:p>
            <a:pPr marL="0" lvl="1" algn="just"/>
            <a:r>
              <a:rPr lang="de-DE" sz="2600" dirty="0" smtClean="0"/>
              <a:t>(</a:t>
            </a:r>
            <a:r>
              <a:rPr lang="de-DE" sz="2600" dirty="0"/>
              <a:t>siehe </a:t>
            </a:r>
            <a:r>
              <a:rPr lang="de-DE" sz="2600" dirty="0" err="1" smtClean="0"/>
              <a:t>EuG</a:t>
            </a:r>
            <a:r>
              <a:rPr lang="de-DE" sz="2600" dirty="0" smtClean="0"/>
              <a:t> </a:t>
            </a:r>
            <a:r>
              <a:rPr lang="de-DE" sz="2600" dirty="0"/>
              <a:t>29.1.2020, </a:t>
            </a:r>
            <a:r>
              <a:rPr lang="de-DE" sz="2600" dirty="0" smtClean="0"/>
              <a:t>T-402/18, Aquino, AuR 2021, 81)</a:t>
            </a:r>
          </a:p>
          <a:p>
            <a:pPr marL="285750" indent="-285750">
              <a:buFontTx/>
              <a:buChar char="-"/>
            </a:pPr>
            <a:endParaRPr lang="de-DE" sz="2600" dirty="0"/>
          </a:p>
          <a:p>
            <a:r>
              <a:rPr lang="de-DE" sz="2600" dirty="0"/>
              <a:t>- Art. 8 der Beschäftigungsbedingungen der Mitarbeiter der </a:t>
            </a:r>
            <a:r>
              <a:rPr lang="de-DE" sz="2600" u="sng" dirty="0"/>
              <a:t>EZB</a:t>
            </a:r>
            <a:r>
              <a:rPr lang="de-DE" sz="2600" dirty="0"/>
              <a:t> über die Ausübung des Streikrechts (siehe </a:t>
            </a:r>
            <a:r>
              <a:rPr lang="de-DE" sz="2600" dirty="0" err="1"/>
              <a:t>EuG</a:t>
            </a:r>
            <a:r>
              <a:rPr lang="de-DE" sz="2600" dirty="0"/>
              <a:t> 18.4.2002, </a:t>
            </a:r>
            <a:r>
              <a:rPr lang="de-DE" sz="2600" dirty="0" smtClean="0"/>
              <a:t>Z-238/00, IPSO/EZB):</a:t>
            </a:r>
            <a:endParaRPr lang="de-DE" sz="2600" dirty="0"/>
          </a:p>
          <a:p>
            <a:pPr algn="just"/>
            <a:r>
              <a:rPr lang="de-DE" sz="2600" dirty="0" smtClean="0"/>
              <a:t>„Die </a:t>
            </a:r>
            <a:r>
              <a:rPr lang="de-DE" sz="2600" dirty="0"/>
              <a:t>Ausübung des Streikrechts setzt eine vorherige schriftliche Ankündigung durch die den Streik durchführende Organisation und, wenn das Direktorium dies verlangt, die Aufrechterhaltung eines Mindestdienstes voraus. Einzelheiten zu diesen Beschränkungen werden in den Dienstvorschriften festgelegt." </a:t>
            </a:r>
          </a:p>
        </p:txBody>
      </p:sp>
    </p:spTree>
    <p:extLst>
      <p:ext uri="{BB962C8B-B14F-4D97-AF65-F5344CB8AC3E}">
        <p14:creationId xmlns:p14="http://schemas.microsoft.com/office/powerpoint/2010/main" val="2757874562"/>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4930869"/>
          </a:xfrm>
        </p:spPr>
        <p:txBody>
          <a:bodyPr>
            <a:normAutofit fontScale="77500" lnSpcReduction="20000"/>
          </a:bodyPr>
          <a:lstStyle/>
          <a:p>
            <a:pPr marL="0" indent="0" algn="ctr">
              <a:buNone/>
            </a:pPr>
            <a:r>
              <a:rPr lang="en-US" sz="3000" b="1" dirty="0" smtClean="0"/>
              <a:t>14.12.2023 (GC) - 59433/18m </a:t>
            </a:r>
            <a:r>
              <a:rPr lang="en-US" sz="3000" b="1" dirty="0"/>
              <a:t>59477/18 59481/18</a:t>
            </a:r>
            <a:r>
              <a:rPr lang="en-US" sz="3000" b="1" dirty="0" smtClean="0"/>
              <a:t>...</a:t>
            </a:r>
          </a:p>
          <a:p>
            <a:pPr marL="0" indent="0" algn="ctr">
              <a:buNone/>
            </a:pPr>
            <a:r>
              <a:rPr lang="en-US" sz="3000" b="1" dirty="0" smtClean="0"/>
              <a:t>HUMPERT et al / </a:t>
            </a:r>
            <a:r>
              <a:rPr lang="en-US" sz="3000" b="1" dirty="0"/>
              <a:t>GERMANY</a:t>
            </a:r>
          </a:p>
          <a:p>
            <a:pPr marL="0" indent="0" algn="just">
              <a:buNone/>
            </a:pPr>
            <a:r>
              <a:rPr lang="en-US" dirty="0" smtClean="0"/>
              <a:t>109. It </a:t>
            </a:r>
            <a:r>
              <a:rPr lang="en-US" dirty="0"/>
              <a:t>follows that the question whether a prohibition on strikes affects an essential element of trade-union freedom because it renders that freedom devoid of substance in the circumstances </a:t>
            </a:r>
            <a:r>
              <a:rPr lang="en-US" dirty="0" smtClean="0"/>
              <a:t>… is </a:t>
            </a:r>
            <a:r>
              <a:rPr lang="en-US" u="sng" dirty="0"/>
              <a:t>context‑specific</a:t>
            </a:r>
            <a:r>
              <a:rPr lang="en-US" dirty="0"/>
              <a:t> and cannot therefore be answered in the abstract or by looking at the prohibition on strikes in isolation. Rather, an assessment of all the circumstances of the case is required, considering the totality of the measures taken by the respondent State to secure trade-union freedom, any alternative means – or rights – granted to trade unions to make their voice heard and to protect their members’ occupational interests, and the rights granted to union members to defend their interests. Other aspects specific to the structure of </a:t>
            </a:r>
            <a:r>
              <a:rPr lang="en-US" dirty="0" err="1"/>
              <a:t>labour</a:t>
            </a:r>
            <a:r>
              <a:rPr lang="en-US" dirty="0"/>
              <a:t> relations in the system concerned also need to be taken into account in this assessment, such as whether the working conditions in that system are determined through collective bargaining, as collective bargaining and the right to strike are closely linked. The sector concerned and/or the functions performed by the workers concerned may also be of relevance for that </a:t>
            </a:r>
            <a:r>
              <a:rPr lang="en-US" dirty="0" smtClean="0"/>
              <a:t>assessment,</a:t>
            </a:r>
          </a:p>
          <a:p>
            <a:pPr marL="0" indent="0" algn="just">
              <a:buNone/>
            </a:pPr>
            <a:r>
              <a:rPr lang="en-US" b="1" dirty="0"/>
              <a:t>[RB. Note: in the case of negative essential elements such as the ban on closed shops, the </a:t>
            </a:r>
            <a:r>
              <a:rPr lang="en-US" b="1" dirty="0" err="1"/>
              <a:t>ECtHR</a:t>
            </a:r>
            <a:r>
              <a:rPr lang="en-US" b="1" dirty="0"/>
              <a:t> does not </a:t>
            </a:r>
            <a:r>
              <a:rPr lang="en-US" b="1" dirty="0" smtClean="0"/>
              <a:t>contextualize]</a:t>
            </a:r>
            <a:endParaRPr lang="en-US" b="1"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3079360431"/>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4930869"/>
          </a:xfrm>
        </p:spPr>
        <p:txBody>
          <a:bodyPr>
            <a:normAutofit fontScale="77500" lnSpcReduction="20000"/>
          </a:bodyPr>
          <a:lstStyle/>
          <a:p>
            <a:pPr marL="0" indent="0" algn="ctr">
              <a:buNone/>
            </a:pPr>
            <a:r>
              <a:rPr lang="en-US" sz="3100" b="1" dirty="0" smtClean="0"/>
              <a:t>14.12.2023 (GC) - 59433/18 </a:t>
            </a:r>
            <a:r>
              <a:rPr lang="en-US" sz="3100" b="1" dirty="0"/>
              <a:t>59477/18 59481/18</a:t>
            </a:r>
            <a:r>
              <a:rPr lang="en-US" sz="3100" b="1" dirty="0" smtClean="0"/>
              <a:t>... HUMPERT et al / </a:t>
            </a:r>
            <a:r>
              <a:rPr lang="en-US" sz="3100" b="1" dirty="0"/>
              <a:t>GERMANY</a:t>
            </a:r>
          </a:p>
          <a:p>
            <a:pPr marL="0" indent="0" algn="just">
              <a:buNone/>
            </a:pPr>
            <a:r>
              <a:rPr lang="en-US" sz="3100" dirty="0"/>
              <a:t>125</a:t>
            </a:r>
            <a:r>
              <a:rPr lang="en-US" sz="3100" dirty="0" smtClean="0"/>
              <a:t>. … The </a:t>
            </a:r>
            <a:r>
              <a:rPr lang="en-US" sz="3100" dirty="0"/>
              <a:t>Court acknowledges that the practice of the competent monitoring bodies set up under the </a:t>
            </a:r>
            <a:r>
              <a:rPr lang="en-US" sz="3100" dirty="0" err="1"/>
              <a:t>specialised</a:t>
            </a:r>
            <a:r>
              <a:rPr lang="en-US" sz="3100" dirty="0"/>
              <a:t> international instruments, as well as that of other international bodies, shows a </a:t>
            </a:r>
            <a:r>
              <a:rPr lang="en-US" sz="3100" u="sng" dirty="0"/>
              <a:t>strong trend towards considering that civil servants should not per se be prohibited from strike </a:t>
            </a:r>
            <a:r>
              <a:rPr lang="en-US" sz="3100" u="sng" dirty="0" smtClean="0"/>
              <a:t>action </a:t>
            </a:r>
            <a:r>
              <a:rPr lang="en-US" sz="3100" dirty="0" smtClean="0"/>
              <a:t>this </a:t>
            </a:r>
            <a:r>
              <a:rPr lang="en-US" sz="3100" dirty="0"/>
              <a:t>trend also being reflected in the practice of the Contracting </a:t>
            </a:r>
            <a:r>
              <a:rPr lang="en-US" sz="3100" dirty="0" smtClean="0"/>
              <a:t>States. </a:t>
            </a:r>
            <a:r>
              <a:rPr lang="en-US" sz="3100" dirty="0"/>
              <a:t>In as much as there is common ground among them as to the principle that bans or restrictions on the right to strike may be imposed on certain categories of civil servants or public sector workers, notably those exercising public authority in the name of the State and/or providing essential services, there is also a tendency to consider that the notion of essential services, despite some divergence as to its precise definition, is to be understood in the strict sense and as not including public </a:t>
            </a:r>
            <a:r>
              <a:rPr lang="en-US" sz="3100" dirty="0" smtClean="0"/>
              <a:t>education. </a:t>
            </a:r>
            <a:r>
              <a:rPr lang="en-US" sz="3100" dirty="0"/>
              <a:t>The Court notes that the approach taken by the respondent State, namely to prohibit strikes by all civil servants, including teachers with that status, such as the applicants, is thus not in line with the trend emerging from </a:t>
            </a:r>
            <a:r>
              <a:rPr lang="en-US" sz="3100" dirty="0" err="1"/>
              <a:t>specialised</a:t>
            </a:r>
            <a:r>
              <a:rPr lang="en-US" sz="3100" dirty="0"/>
              <a:t> international instruments, as interpreted by the competent monitoring bodies, or from the practice of Contracting States</a:t>
            </a:r>
            <a:r>
              <a:rPr lang="en-US" sz="3100" dirty="0" smtClean="0"/>
              <a:t>.</a:t>
            </a:r>
            <a:endParaRPr lang="en-US" sz="3100"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2147028268"/>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5289177"/>
          </a:xfrm>
        </p:spPr>
        <p:txBody>
          <a:bodyPr>
            <a:normAutofit fontScale="55000" lnSpcReduction="20000"/>
          </a:bodyPr>
          <a:lstStyle/>
          <a:p>
            <a:pPr marL="0" indent="0" algn="ctr">
              <a:buNone/>
            </a:pPr>
            <a:r>
              <a:rPr lang="en-US" sz="3600" b="1" dirty="0" smtClean="0"/>
              <a:t>14.12.2023 (GC) - 59433/18 </a:t>
            </a:r>
            <a:r>
              <a:rPr lang="en-US" sz="3600" b="1" dirty="0"/>
              <a:t>59477/18 59481/18</a:t>
            </a:r>
            <a:r>
              <a:rPr lang="en-US" sz="3600" b="1" dirty="0" smtClean="0"/>
              <a:t>... HUMPERT et al / </a:t>
            </a:r>
            <a:r>
              <a:rPr lang="en-US" sz="3600" b="1" dirty="0"/>
              <a:t>GERMANY</a:t>
            </a:r>
          </a:p>
          <a:p>
            <a:pPr marL="0" indent="0" algn="just">
              <a:buNone/>
            </a:pPr>
            <a:r>
              <a:rPr lang="en-US" sz="4000" dirty="0" smtClean="0"/>
              <a:t>126. The </a:t>
            </a:r>
            <a:r>
              <a:rPr lang="en-US" sz="4000" dirty="0"/>
              <a:t>competent monitoring bodies set up under the </a:t>
            </a:r>
            <a:r>
              <a:rPr lang="en-US" sz="4000" dirty="0" err="1"/>
              <a:t>specialised</a:t>
            </a:r>
            <a:r>
              <a:rPr lang="en-US" sz="4000" dirty="0"/>
              <a:t> international instruments – notably the CEACR and the ECSR as supervisory bodies for the ILO standards and the European Social Charter, the latter containing a more specific and exacting norm regarding industrial action, but also the CESCR and the HRC – have </a:t>
            </a:r>
            <a:r>
              <a:rPr lang="en-US" sz="4000" u="sng" dirty="0"/>
              <a:t>repeatedly </a:t>
            </a:r>
            <a:r>
              <a:rPr lang="en-US" sz="4000" u="sng" dirty="0" err="1"/>
              <a:t>criticised</a:t>
            </a:r>
            <a:r>
              <a:rPr lang="en-US" sz="4000" u="sng" dirty="0"/>
              <a:t> the status-based prohibition of strikes by civil servants in Germany,</a:t>
            </a:r>
            <a:r>
              <a:rPr lang="en-US" sz="4000" dirty="0"/>
              <a:t> including, in particular, with respect to teachers with that </a:t>
            </a:r>
            <a:r>
              <a:rPr lang="en-US" sz="4000" dirty="0" smtClean="0"/>
              <a:t>status. </a:t>
            </a:r>
            <a:r>
              <a:rPr lang="en-US" sz="4000" dirty="0"/>
              <a:t>Without calling into question the analysis carried out by those bodies in their assessment of the respondent State’s compliance with the international instruments which they were set up to monitor, the Court would reiterate that its task is to determine whether the relevant domestic law in its application to the applicants was proportionate as required by Article 11 § 2 of the </a:t>
            </a:r>
            <a:r>
              <a:rPr lang="en-US" sz="4000" dirty="0" smtClean="0"/>
              <a:t>Convention, </a:t>
            </a:r>
            <a:r>
              <a:rPr lang="en-US" sz="4000" dirty="0"/>
              <a:t>its jurisdiction being limited to the </a:t>
            </a:r>
            <a:r>
              <a:rPr lang="en-US" sz="4000" dirty="0" smtClean="0"/>
              <a:t>Convention.</a:t>
            </a:r>
            <a:endParaRPr lang="en-US" sz="4000" dirty="0"/>
          </a:p>
          <a:p>
            <a:pPr marL="0" indent="0" algn="just">
              <a:buNone/>
            </a:pPr>
            <a:r>
              <a:rPr lang="en-US" sz="4000" dirty="0" smtClean="0"/>
              <a:t>127. Moreover</a:t>
            </a:r>
            <a:r>
              <a:rPr lang="en-US" sz="4000" dirty="0"/>
              <a:t>, while any trend emerging from the practice of the Contracting States and the negative assessments made by the aforementioned monitoring bodies of the respondent State’s compliance with international instruments constitute relevant elements, </a:t>
            </a:r>
            <a:r>
              <a:rPr lang="en-US" sz="4000" u="sng" dirty="0"/>
              <a:t>they are not in and of themselves decisive for the Court’s assessment </a:t>
            </a:r>
            <a:r>
              <a:rPr lang="en-US" sz="4000" dirty="0"/>
              <a:t>as to whether the impugned prohibition on strikes and the disciplinary measures imposed on the applicants remained within the margin of appreciation afforded to the respondent State under the </a:t>
            </a:r>
            <a:r>
              <a:rPr lang="en-US" sz="4000" dirty="0" smtClean="0"/>
              <a:t>Convention. </a:t>
            </a:r>
            <a:endParaRPr lang="de-DE" sz="4000"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232903939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4930869"/>
          </a:xfrm>
        </p:spPr>
        <p:txBody>
          <a:bodyPr>
            <a:normAutofit fontScale="70000" lnSpcReduction="20000"/>
          </a:bodyPr>
          <a:lstStyle/>
          <a:p>
            <a:pPr marL="0" indent="0" algn="ctr">
              <a:buNone/>
            </a:pPr>
            <a:r>
              <a:rPr lang="en-US" sz="3600" b="1" dirty="0" smtClean="0"/>
              <a:t>14.12.2023 (GC) - 59433/18 </a:t>
            </a:r>
            <a:r>
              <a:rPr lang="en-US" sz="3600" b="1" dirty="0"/>
              <a:t>59477/18 59481/18</a:t>
            </a:r>
            <a:r>
              <a:rPr lang="en-US" sz="3600" b="1" dirty="0" smtClean="0"/>
              <a:t>... HUMPERT et al / </a:t>
            </a:r>
            <a:r>
              <a:rPr lang="en-US" sz="3600" b="1" dirty="0"/>
              <a:t>GERMANY</a:t>
            </a:r>
          </a:p>
          <a:p>
            <a:pPr marL="0" indent="0" algn="just">
              <a:buNone/>
            </a:pPr>
            <a:r>
              <a:rPr lang="en-US" sz="2900" b="1" dirty="0"/>
              <a:t>CONCURRING OPINION OF JUDGE RAVARANI</a:t>
            </a:r>
          </a:p>
          <a:p>
            <a:pPr marL="0" indent="0" algn="just">
              <a:buNone/>
            </a:pPr>
            <a:r>
              <a:rPr lang="en-US" sz="2900" dirty="0"/>
              <a:t>I voted with my colleagues in finding no violation of Article 11 of the Convention in respect of the sanction imposed on the applicants for participating in a strike in spite of the blanket ban on strikes applying to their civil servant status</a:t>
            </a:r>
            <a:r>
              <a:rPr lang="en-US" sz="2900" dirty="0" smtClean="0"/>
              <a:t>. </a:t>
            </a:r>
            <a:r>
              <a:rPr lang="en-US" sz="2900" dirty="0"/>
              <a:t>… Importantly, although this was disputed by the applicants, there is an initial choice as to which career path is embraced and, moreover, teachers employed under civil servant status can change to that of contractual State </a:t>
            </a:r>
            <a:r>
              <a:rPr lang="en-US" sz="2900" dirty="0" smtClean="0"/>
              <a:t>employee…. This </a:t>
            </a:r>
            <a:r>
              <a:rPr lang="en-US" sz="2900" dirty="0"/>
              <a:t>aspect prompted me to vote for the finding of no violation of Article 11 of the Convention.</a:t>
            </a:r>
          </a:p>
          <a:p>
            <a:pPr marL="0" indent="0" algn="just">
              <a:buNone/>
            </a:pPr>
            <a:r>
              <a:rPr lang="en-US" sz="2900" dirty="0" smtClean="0"/>
              <a:t>I </a:t>
            </a:r>
            <a:r>
              <a:rPr lang="en-US" sz="2900" dirty="0"/>
              <a:t>do feel, however, compelled to add some explanations for my vote as </a:t>
            </a:r>
            <a:r>
              <a:rPr lang="en-US" sz="2900" u="sng" dirty="0"/>
              <a:t>I have serious doubts </a:t>
            </a:r>
            <a:r>
              <a:rPr lang="en-US" sz="2900" dirty="0"/>
              <a:t>as to most of the other reasons adduced by the German authorities for imposing such a blanket ban on strikes by civil servants in the educational sector. My doubts cover the legitimate aim as well as the proportionality of the measure imposed. </a:t>
            </a:r>
            <a:endParaRPr lang="en-US" sz="2900" dirty="0" smtClean="0"/>
          </a:p>
          <a:p>
            <a:pPr marL="0" indent="0" algn="just">
              <a:buNone/>
            </a:pPr>
            <a:r>
              <a:rPr lang="en-US" sz="3400" dirty="0" smtClean="0"/>
              <a:t>Conclusion</a:t>
            </a:r>
            <a:r>
              <a:rPr lang="en-US" sz="3400" dirty="0"/>
              <a:t>. While the choice offered in Germany to teachers in the State educational sector, between civil servant status and that of contractual State employee, may serve to establish the legitimacy and proportionality of an absolute ban on strikes in the case of the former, while the latter are permitted to strike, </a:t>
            </a:r>
            <a:r>
              <a:rPr lang="en-US" sz="3400" u="sng" dirty="0"/>
              <a:t>the other reasons put forward to justify such a ban may at least be questioned.</a:t>
            </a:r>
            <a:endParaRPr lang="de-DE" sz="3400" u="sng"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1840278828"/>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4930869"/>
          </a:xfrm>
        </p:spPr>
        <p:txBody>
          <a:bodyPr>
            <a:normAutofit fontScale="55000" lnSpcReduction="20000"/>
          </a:bodyPr>
          <a:lstStyle/>
          <a:p>
            <a:pPr marL="0" indent="0" algn="ctr">
              <a:buNone/>
            </a:pPr>
            <a:r>
              <a:rPr lang="en-US" sz="3600" b="1" dirty="0" smtClean="0"/>
              <a:t>14.12.2023 (GC) - 59433/18 </a:t>
            </a:r>
            <a:r>
              <a:rPr lang="en-US" sz="3600" b="1" dirty="0"/>
              <a:t>59477/18 59481/18</a:t>
            </a:r>
            <a:r>
              <a:rPr lang="en-US" sz="3600" b="1" dirty="0" smtClean="0"/>
              <a:t>... HUMPERT et al / </a:t>
            </a:r>
            <a:r>
              <a:rPr lang="en-US" sz="3600" b="1" dirty="0"/>
              <a:t>GERMANY</a:t>
            </a:r>
          </a:p>
          <a:p>
            <a:pPr marL="0" indent="0" algn="just">
              <a:buNone/>
            </a:pPr>
            <a:r>
              <a:rPr lang="en-US" sz="2900" b="1" dirty="0"/>
              <a:t>DISSENTING OPINION OF JUDGE </a:t>
            </a:r>
            <a:r>
              <a:rPr lang="en-US" sz="2900" b="1" dirty="0" smtClean="0"/>
              <a:t>SERGHIDES</a:t>
            </a:r>
            <a:endParaRPr lang="en-US" sz="2900" dirty="0"/>
          </a:p>
          <a:p>
            <a:pPr marL="0" indent="0" algn="just">
              <a:lnSpc>
                <a:spcPct val="120000"/>
              </a:lnSpc>
              <a:buNone/>
            </a:pPr>
            <a:r>
              <a:rPr lang="en-US" sz="2900" dirty="0"/>
              <a:t>47</a:t>
            </a:r>
            <a:r>
              <a:rPr lang="en-US" sz="2900" dirty="0" smtClean="0"/>
              <a:t>. In </a:t>
            </a:r>
            <a:r>
              <a:rPr lang="en-US" sz="2900" dirty="0"/>
              <a:t>addition to my submission that the </a:t>
            </a:r>
            <a:r>
              <a:rPr lang="en-US" sz="2900" u="sng" dirty="0"/>
              <a:t>right to strike is an essential element </a:t>
            </a:r>
            <a:r>
              <a:rPr lang="en-US" sz="2900" dirty="0"/>
              <a:t>of the right to freedom of association, it can be concluded that the impugned measures against the applicants could not be justified under either of the two sentences of Article 11 § 2 and that they, therefore, violated Article 11 § 1 of the Convention.</a:t>
            </a:r>
          </a:p>
          <a:p>
            <a:pPr marL="0" indent="0" algn="just">
              <a:lnSpc>
                <a:spcPct val="120000"/>
              </a:lnSpc>
              <a:buNone/>
            </a:pPr>
            <a:r>
              <a:rPr lang="en-US" sz="2900" dirty="0"/>
              <a:t>48</a:t>
            </a:r>
            <a:r>
              <a:rPr lang="en-US" sz="2900" dirty="0" smtClean="0"/>
              <a:t>. In </a:t>
            </a:r>
            <a:r>
              <a:rPr lang="en-US" sz="2900" dirty="0"/>
              <a:t>particular, the impugned measures cannot not be justified under the first sentence of Article 11 § 2, because they were based on an </a:t>
            </a:r>
            <a:r>
              <a:rPr lang="en-US" sz="2900" u="sng" dirty="0"/>
              <a:t>absolute prohibition which does not have a place under this sentence</a:t>
            </a:r>
            <a:r>
              <a:rPr lang="en-US" sz="2900" dirty="0"/>
              <a:t>, and they could not be justified under the second sentence of Article 11 § 2, because they do not concern members of any of the three groups specified therein.</a:t>
            </a:r>
          </a:p>
          <a:p>
            <a:pPr marL="0" indent="0" algn="just">
              <a:lnSpc>
                <a:spcPct val="120000"/>
              </a:lnSpc>
              <a:buNone/>
            </a:pPr>
            <a:r>
              <a:rPr lang="en-US" sz="2900" dirty="0"/>
              <a:t>49. Since the absolute ban in question fell neither under the first nor under the second sentence of Article 11 § 2, it directly confronted the right in question that is safeguarded under Article 11 § 1, which applies to “</a:t>
            </a:r>
            <a:r>
              <a:rPr lang="en-US" sz="2900" u="sng" dirty="0"/>
              <a:t>everyone</a:t>
            </a:r>
            <a:r>
              <a:rPr lang="en-US" sz="2900" dirty="0"/>
              <a:t>” and therefore also to civil servants (see also Article 14 of the Convention on the prohibition of discrimination). Stated otherwise, the absolute ban in question, not falling under either of the two sentences of Article 11 § 2 and being inflexible in nature, per se and automatically rendered ineffective the right to freedom of peaceful assembly and association and, therefore, violated Article 11 § 1 of the Convention.</a:t>
            </a:r>
          </a:p>
          <a:p>
            <a:pPr marL="0" indent="0" algn="just">
              <a:lnSpc>
                <a:spcPct val="120000"/>
              </a:lnSpc>
              <a:buNone/>
            </a:pPr>
            <a:r>
              <a:rPr lang="en-US" sz="2900" dirty="0"/>
              <a:t>50</a:t>
            </a:r>
            <a:r>
              <a:rPr lang="en-US" sz="2900" dirty="0" smtClean="0"/>
              <a:t>. In </a:t>
            </a:r>
            <a:r>
              <a:rPr lang="en-US" sz="2900" dirty="0"/>
              <a:t>my humble opinion, the methodological approach used by the Court regarding Article 11, as well as the interpretation and application followed by it regarding the same Article, </a:t>
            </a:r>
            <a:r>
              <a:rPr lang="en-US" sz="2900" u="sng" dirty="0"/>
              <a:t>were erroneous and wrong</a:t>
            </a:r>
            <a:r>
              <a:rPr lang="en-US" sz="2900" dirty="0"/>
              <a:t>.</a:t>
            </a:r>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3411807177"/>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4930869"/>
          </a:xfrm>
        </p:spPr>
        <p:txBody>
          <a:bodyPr>
            <a:normAutofit fontScale="25000" lnSpcReduction="20000"/>
          </a:bodyPr>
          <a:lstStyle/>
          <a:p>
            <a:pPr marL="0" indent="0" algn="ctr">
              <a:buNone/>
            </a:pPr>
            <a:r>
              <a:rPr lang="en-US" sz="3600" b="1" dirty="0" smtClean="0"/>
              <a:t>14.12.2023 (GC) - 59433/18 </a:t>
            </a:r>
            <a:r>
              <a:rPr lang="en-US" sz="3600" b="1" dirty="0"/>
              <a:t>59477/18 59481/18</a:t>
            </a:r>
            <a:r>
              <a:rPr lang="en-US" sz="3600" b="1" dirty="0" smtClean="0"/>
              <a:t>... HUMPERT et al / </a:t>
            </a:r>
            <a:r>
              <a:rPr lang="en-US" sz="3600" b="1" dirty="0"/>
              <a:t>GERMANY</a:t>
            </a:r>
          </a:p>
          <a:p>
            <a:pPr marL="0" indent="0" algn="just">
              <a:buNone/>
            </a:pPr>
            <a:r>
              <a:rPr lang="en-US" sz="7600" b="1" dirty="0"/>
              <a:t>DISSENTING OPINION OF JUDGE </a:t>
            </a:r>
            <a:r>
              <a:rPr lang="en-US" sz="7600" b="1" dirty="0" smtClean="0"/>
              <a:t>SERGHIDES</a:t>
            </a:r>
            <a:endParaRPr lang="en-US" sz="7600" dirty="0"/>
          </a:p>
          <a:p>
            <a:pPr marL="0" indent="0" algn="just">
              <a:lnSpc>
                <a:spcPct val="120000"/>
              </a:lnSpc>
              <a:buNone/>
            </a:pPr>
            <a:r>
              <a:rPr lang="en-US" sz="7600" dirty="0" smtClean="0"/>
              <a:t>51</a:t>
            </a:r>
            <a:r>
              <a:rPr lang="en-US" sz="7600" dirty="0"/>
              <a:t>. With all due respect, I regret to argue that the four applicants have not obtained the protection under the Convention they deserved, and along with them, at least for the time being, all civil servants in Germany or elsewhere in Europe who are not members of the administration of the State, who wish to exercise their freedom of association and in particular their right to strike in the present or future. As said above, the ban imposed on the applicants’ right to freedom of assembly and association was not only an absolute and total one, but also a general one. …</a:t>
            </a:r>
          </a:p>
          <a:p>
            <a:pPr marL="0" indent="0" algn="just">
              <a:lnSpc>
                <a:spcPct val="120000"/>
              </a:lnSpc>
              <a:buNone/>
            </a:pPr>
            <a:r>
              <a:rPr lang="en-US" sz="7600" dirty="0"/>
              <a:t>53</a:t>
            </a:r>
            <a:r>
              <a:rPr lang="en-US" sz="7600" dirty="0" smtClean="0"/>
              <a:t>. With </a:t>
            </a:r>
            <a:r>
              <a:rPr lang="en-US" sz="7600" dirty="0"/>
              <a:t>due modesty, I believe that the present judgment is not in line with the fundamental Convention principles of effectiveness and respect </a:t>
            </a:r>
            <a:r>
              <a:rPr lang="en-US" sz="7600" u="sng" dirty="0"/>
              <a:t>for human dignity</a:t>
            </a:r>
            <a:r>
              <a:rPr lang="en-US" sz="7600" dirty="0"/>
              <a:t>, and is somehow a setback to the application of the doctrine that the Convention is a </a:t>
            </a:r>
            <a:r>
              <a:rPr lang="en-US" sz="7600" u="sng" dirty="0"/>
              <a:t>living instrument </a:t>
            </a:r>
            <a:r>
              <a:rPr lang="en-US" sz="7600" dirty="0"/>
              <a:t>to be adapted to the present-day conditions of society and to the development of international law… </a:t>
            </a:r>
          </a:p>
          <a:p>
            <a:pPr marL="0" indent="0" algn="just">
              <a:lnSpc>
                <a:spcPct val="120000"/>
              </a:lnSpc>
              <a:buNone/>
            </a:pPr>
            <a:r>
              <a:rPr lang="en-US" sz="7600" dirty="0"/>
              <a:t>55</a:t>
            </a:r>
            <a:r>
              <a:rPr lang="en-US" sz="7600" dirty="0" smtClean="0"/>
              <a:t>. By </a:t>
            </a:r>
            <a:r>
              <a:rPr lang="en-US" sz="7600" dirty="0"/>
              <a:t>way of conclusion, I would find that there has been a </a:t>
            </a:r>
            <a:r>
              <a:rPr lang="en-US" sz="7600" u="sng" dirty="0"/>
              <a:t>violation of the applicants’ right to freedom of peaceful assembly and association</a:t>
            </a:r>
            <a:r>
              <a:rPr lang="en-US" sz="7600" dirty="0"/>
              <a:t>, as provided for in Article 11 § 1 of the Convention. However, I see no need to address the issue of just satisfaction.</a:t>
            </a:r>
          </a:p>
          <a:p>
            <a:pPr marL="0" indent="0" algn="just">
              <a:lnSpc>
                <a:spcPct val="120000"/>
              </a:lnSpc>
              <a:buNone/>
            </a:pPr>
            <a:r>
              <a:rPr lang="en-US" sz="5000" dirty="0" smtClean="0"/>
              <a:t> </a:t>
            </a:r>
            <a:endParaRPr lang="en-US" sz="5000"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3082940885"/>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fontAlgn="auto"/>
            <a:r>
              <a:rPr lang="de-DE" dirty="0"/>
              <a:t/>
            </a:r>
            <a:br>
              <a:rPr lang="de-DE" dirty="0"/>
            </a:br>
            <a:endParaRPr lang="de-DE" dirty="0"/>
          </a:p>
        </p:txBody>
      </p:sp>
      <p:sp>
        <p:nvSpPr>
          <p:cNvPr id="3" name="Inhaltsplatzhalter 2"/>
          <p:cNvSpPr>
            <a:spLocks noGrp="1"/>
          </p:cNvSpPr>
          <p:nvPr>
            <p:ph idx="1"/>
          </p:nvPr>
        </p:nvSpPr>
        <p:spPr>
          <a:xfrm>
            <a:off x="838200" y="1246094"/>
            <a:ext cx="10515600" cy="5360894"/>
          </a:xfrm>
        </p:spPr>
        <p:txBody>
          <a:bodyPr>
            <a:normAutofit fontScale="25000" lnSpcReduction="20000"/>
          </a:bodyPr>
          <a:lstStyle/>
          <a:p>
            <a:pPr marL="0" indent="0" algn="ctr">
              <a:buNone/>
            </a:pPr>
            <a:r>
              <a:rPr lang="en-US" sz="3600" b="1" dirty="0" smtClean="0"/>
              <a:t>14.12.2023 (GC) - 59433/18 </a:t>
            </a:r>
            <a:r>
              <a:rPr lang="en-US" sz="3600" b="1" dirty="0"/>
              <a:t>59477/18 59481/18</a:t>
            </a:r>
            <a:r>
              <a:rPr lang="en-US" sz="3600" b="1" dirty="0" smtClean="0"/>
              <a:t>... HUMPERT et al / </a:t>
            </a:r>
            <a:r>
              <a:rPr lang="en-US" sz="3600" b="1" dirty="0"/>
              <a:t>GERMANY</a:t>
            </a:r>
          </a:p>
          <a:p>
            <a:pPr marL="0" indent="0" algn="ctr">
              <a:buNone/>
            </a:pPr>
            <a:r>
              <a:rPr lang="de-DE" sz="11200" b="1" dirty="0" err="1" smtClean="0"/>
              <a:t>Conclusion</a:t>
            </a:r>
            <a:endParaRPr lang="de-DE" sz="11200" b="1" dirty="0"/>
          </a:p>
          <a:p>
            <a:pPr marL="0" indent="0" algn="just">
              <a:buNone/>
            </a:pPr>
            <a:r>
              <a:rPr lang="de-DE" sz="9600" dirty="0" smtClean="0"/>
              <a:t>- </a:t>
            </a:r>
            <a:r>
              <a:rPr lang="de-DE" sz="9600" dirty="0"/>
              <a:t>Mit dem Ansatz der Kontextualisierung der Wesentlichkeit von Menschenrechten, hier des Streikrechts, unter Einbeziehung von Faktoren außerhalb des Streikrechts hat sich der EGMR ein Instrument geschaffen, wesensgleiche Einschränkungen in unterschiedlichen Ländern unterschiedlich zu beurteilen und bestimmte Staaten zu privilegieren.</a:t>
            </a:r>
          </a:p>
          <a:p>
            <a:pPr marL="0" indent="0" algn="just">
              <a:buNone/>
            </a:pPr>
            <a:r>
              <a:rPr lang="de-DE" sz="9600" dirty="0"/>
              <a:t>- Offensichtlich fällt es ihm leichter, Staaten wie Russland und früher auch die Türkei zu verurteilen; an demokratische Länder wie Großbritannien und Deutschland traut er sich immer weniger heran und katzbuckelt vor dem Bundesverfassungsgericht, obwohl dieses seine Autorität offen in Frage gestellt hatte.</a:t>
            </a:r>
          </a:p>
          <a:p>
            <a:pPr marL="0" indent="0" algn="just">
              <a:buNone/>
            </a:pPr>
            <a:r>
              <a:rPr lang="de-DE" sz="9600" dirty="0"/>
              <a:t> - Der methodische Ansatz des Living </a:t>
            </a:r>
            <a:r>
              <a:rPr lang="de-DE" sz="9600" dirty="0" err="1"/>
              <a:t>instruments</a:t>
            </a:r>
            <a:r>
              <a:rPr lang="de-DE" sz="9600" dirty="0"/>
              <a:t> aus Demir und Baykara ist zwar noch nicht offiziell aufgegeben, wird aber beiseite geschoben, wenn das Ergebnis nicht passt.</a:t>
            </a:r>
          </a:p>
          <a:p>
            <a:pPr marL="0" indent="0" algn="just">
              <a:buNone/>
            </a:pPr>
            <a:r>
              <a:rPr lang="de-DE" sz="9600" dirty="0"/>
              <a:t>- In Arbeitskampffragen sollte der EGMR </a:t>
            </a:r>
            <a:r>
              <a:rPr lang="de-DE" sz="9600" dirty="0" smtClean="0"/>
              <a:t>zur Zeit nur </a:t>
            </a:r>
            <a:r>
              <a:rPr lang="de-DE" sz="9600" dirty="0"/>
              <a:t>angerufen werden, wenn ein Staat oder ein Gericht in provokanter Weise seine Autorität infrage stellt, am besten aus Ost-oder Südosteuropa. Wichtig ist </a:t>
            </a:r>
            <a:r>
              <a:rPr lang="de-DE" sz="9600" dirty="0" smtClean="0"/>
              <a:t>es, </a:t>
            </a:r>
            <a:r>
              <a:rPr lang="de-DE" sz="9600" dirty="0"/>
              <a:t>die Rechtsprechung der zuständigen Organe des Arbeitsvölkerrecht zu </a:t>
            </a:r>
            <a:r>
              <a:rPr lang="de-DE" sz="9600" dirty="0" smtClean="0"/>
              <a:t>verteidigen.</a:t>
            </a:r>
            <a:endParaRPr lang="de-DE" sz="9600" dirty="0"/>
          </a:p>
          <a:p>
            <a:pPr marL="0" indent="0" algn="just">
              <a:lnSpc>
                <a:spcPct val="120000"/>
              </a:lnSpc>
              <a:buNone/>
            </a:pPr>
            <a:r>
              <a:rPr lang="en-US" sz="5000" dirty="0" smtClean="0"/>
              <a:t> </a:t>
            </a:r>
            <a:endParaRPr lang="en-US" sz="5000" dirty="0"/>
          </a:p>
        </p:txBody>
      </p:sp>
      <p:pic>
        <p:nvPicPr>
          <p:cNvPr id="4" name="Grafik 3"/>
          <p:cNvPicPr>
            <a:picLocks noChangeAspect="1"/>
          </p:cNvPicPr>
          <p:nvPr/>
        </p:nvPicPr>
        <p:blipFill>
          <a:blip r:embed="rId2"/>
          <a:stretch>
            <a:fillRect/>
          </a:stretch>
        </p:blipFill>
        <p:spPr>
          <a:xfrm>
            <a:off x="838199" y="1"/>
            <a:ext cx="10186852" cy="1147482"/>
          </a:xfrm>
          <a:prstGeom prst="rect">
            <a:avLst/>
          </a:prstGeom>
        </p:spPr>
      </p:pic>
    </p:spTree>
    <p:extLst>
      <p:ext uri="{BB962C8B-B14F-4D97-AF65-F5344CB8AC3E}">
        <p14:creationId xmlns:p14="http://schemas.microsoft.com/office/powerpoint/2010/main" val="2448095619"/>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199" y="1690688"/>
            <a:ext cx="10515601" cy="4951412"/>
          </a:xfrm>
        </p:spPr>
        <p:txBody>
          <a:bodyPr>
            <a:normAutofit fontScale="55000" lnSpcReduction="20000"/>
          </a:bodyPr>
          <a:lstStyle/>
          <a:p>
            <a:pPr marL="0" indent="0" algn="ctr">
              <a:buNone/>
            </a:pPr>
            <a:r>
              <a:rPr lang="de-DE" sz="3800" b="1" dirty="0"/>
              <a:t>2. Einschlägige Rechtsprechung des EuGH und des </a:t>
            </a:r>
            <a:r>
              <a:rPr lang="de-DE" sz="3800" b="1" dirty="0" err="1"/>
              <a:t>EuG</a:t>
            </a:r>
            <a:endParaRPr lang="de-DE" sz="3800" dirty="0"/>
          </a:p>
          <a:p>
            <a:pPr marL="0" indent="0" algn="ctr">
              <a:buNone/>
            </a:pPr>
            <a:r>
              <a:rPr lang="de-DE" sz="3800" b="1" dirty="0"/>
              <a:t> </a:t>
            </a:r>
            <a:r>
              <a:rPr lang="de-DE" sz="3800" b="1" dirty="0" smtClean="0"/>
              <a:t>- </a:t>
            </a:r>
            <a:r>
              <a:rPr lang="de-DE" sz="3800" b="1" dirty="0"/>
              <a:t>EuGH 18.3.1975, Rs. 44, 46 und 49-74 Acton u.a., Rn. 11-16: </a:t>
            </a:r>
            <a:endParaRPr lang="de-DE" sz="3800" dirty="0"/>
          </a:p>
          <a:p>
            <a:pPr marL="0" indent="0" algn="just">
              <a:buNone/>
            </a:pPr>
            <a:r>
              <a:rPr lang="de-DE" sz="4000" dirty="0"/>
              <a:t>Lohnabzug nach Beamtenstreiks war rechtens; Kommission hat Beamtenstreiks nach Streikgrundsätzen behandelt und keine disziplinarische Maßnahmen verhängt, wie von Deutschland </a:t>
            </a:r>
            <a:r>
              <a:rPr lang="de-DE" sz="4000" dirty="0" smtClean="0"/>
              <a:t>verlangt</a:t>
            </a:r>
            <a:r>
              <a:rPr lang="de-DE" sz="3800" dirty="0" smtClean="0"/>
              <a:t>.</a:t>
            </a:r>
            <a:endParaRPr lang="de-DE" sz="3800" b="1" dirty="0"/>
          </a:p>
          <a:p>
            <a:pPr marL="0" indent="0" algn="just">
              <a:buNone/>
            </a:pPr>
            <a:r>
              <a:rPr lang="de-DE" sz="3600" b="1" dirty="0" smtClean="0"/>
              <a:t>12-16</a:t>
            </a:r>
            <a:r>
              <a:rPr lang="de-DE" sz="3600" dirty="0" smtClean="0"/>
              <a:t> „Nach </a:t>
            </a:r>
            <a:r>
              <a:rPr lang="de-DE" sz="3600" dirty="0"/>
              <a:t>einem im Arbeitsrecht der Mitgliedstaaten anerkannten Grundsatz stehen Streikteilnehmern die auf die Streiktage entfallenden Lohn-und Gehaltsanteile nicht zu. Dieser Grundsatz </a:t>
            </a:r>
            <a:r>
              <a:rPr lang="de-DE" sz="3600" dirty="0" smtClean="0"/>
              <a:t>ist … auf </a:t>
            </a:r>
            <a:r>
              <a:rPr lang="de-DE" sz="3600" dirty="0"/>
              <a:t>die Rechtsbeziehungen zwischen den Gemeinschaftsorganen und ihren Beamten anwendbar. In dieser Feststellung ist keine Stellungnahme zum Bestehen eines Streikrechts der Beamten oder zu seinen etwaigen Ausübungsmodalitäten enthalten. Während einige Mitgliedstaaten den Angehörigen des öffentlichen Dienstes oder bestimmten Kategorien von ihnen das Streikrecht versagen, andere es ihnen zugestehen, schweigt das Statut der Beamten der Europäischen Gemeinschaften hierzu. Vorliegend genügt die Feststellung, </a:t>
            </a:r>
            <a:r>
              <a:rPr lang="de-DE" sz="3600" dirty="0" err="1"/>
              <a:t>daß</a:t>
            </a:r>
            <a:r>
              <a:rPr lang="de-DE" sz="3600" dirty="0"/>
              <a:t> die kollektive Arbeitsniederlegung, die </a:t>
            </a:r>
            <a:r>
              <a:rPr lang="de-DE" sz="3600" dirty="0" err="1"/>
              <a:t>Anlaß</a:t>
            </a:r>
            <a:r>
              <a:rPr lang="de-DE" sz="3600" dirty="0"/>
              <a:t> für die umstrittenen Entscheidungen war, von den beiderseits Beteiligten als ein Mittel zur Verteidigung der Kollektivinteressen der Beamten angesehen und folglich als Streik qualifiziert worden, ist.“</a:t>
            </a:r>
          </a:p>
          <a:p>
            <a:pPr marL="0" indent="0" algn="just">
              <a:buNone/>
            </a:pPr>
            <a:r>
              <a:rPr lang="de-DE" sz="4000" b="1" dirty="0"/>
              <a:t>Rn. 21</a:t>
            </a:r>
            <a:r>
              <a:rPr lang="de-DE" sz="4000" dirty="0"/>
              <a:t> „Der Abzug wurde jedoch nicht zur Ahndung einer Disziplinarverfehlung, </a:t>
            </a:r>
            <a:r>
              <a:rPr lang="de-DE" sz="4000" dirty="0" smtClean="0"/>
              <a:t>sondern </a:t>
            </a:r>
            <a:r>
              <a:rPr lang="de-DE" sz="4000" dirty="0"/>
              <a:t>einfach als Folge des nicht verrichteten Dienstes </a:t>
            </a:r>
            <a:r>
              <a:rPr lang="de-DE" sz="4000" dirty="0" smtClean="0"/>
              <a:t>vorgenommen..</a:t>
            </a:r>
            <a:r>
              <a:rPr lang="en-US" sz="4000" dirty="0" smtClean="0"/>
              <a:t>.”</a:t>
            </a:r>
            <a:endParaRPr lang="de-DE" sz="4000" dirty="0"/>
          </a:p>
        </p:txBody>
      </p:sp>
      <p:pic>
        <p:nvPicPr>
          <p:cNvPr id="5" name="Grafik 4"/>
          <p:cNvPicPr>
            <a:picLocks noChangeAspect="1"/>
          </p:cNvPicPr>
          <p:nvPr/>
        </p:nvPicPr>
        <p:blipFill>
          <a:blip r:embed="rId2"/>
          <a:stretch>
            <a:fillRect/>
          </a:stretch>
        </p:blipFill>
        <p:spPr>
          <a:xfrm>
            <a:off x="838200" y="0"/>
            <a:ext cx="10515601" cy="1389529"/>
          </a:xfrm>
          <a:prstGeom prst="rect">
            <a:avLst/>
          </a:prstGeom>
        </p:spPr>
      </p:pic>
    </p:spTree>
    <p:extLst>
      <p:ext uri="{BB962C8B-B14F-4D97-AF65-F5344CB8AC3E}">
        <p14:creationId xmlns:p14="http://schemas.microsoft.com/office/powerpoint/2010/main" val="30393351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71817" y="1690688"/>
            <a:ext cx="10515600" cy="4816475"/>
          </a:xfrm>
        </p:spPr>
        <p:txBody>
          <a:bodyPr>
            <a:normAutofit fontScale="70000" lnSpcReduction="20000"/>
          </a:bodyPr>
          <a:lstStyle/>
          <a:p>
            <a:pPr marL="0" indent="0" algn="ctr">
              <a:buNone/>
            </a:pPr>
            <a:r>
              <a:rPr lang="de-DE" sz="4000" b="1" dirty="0"/>
              <a:t>- EuGH 11.12.2007, C-438/05 Viking</a:t>
            </a:r>
            <a:endParaRPr lang="de-DE" sz="4000" dirty="0"/>
          </a:p>
          <a:p>
            <a:pPr marL="0" indent="0" algn="just">
              <a:buNone/>
            </a:pPr>
            <a:r>
              <a:rPr lang="de-DE" dirty="0" smtClean="0"/>
              <a:t>1. Art. 43 EG ist dahin auszulegen, dass grundsätzlich eine kollektive Maßnahme, die von einer Gewerkschaft oder einem Gewerkschaftsverband gegen ein privates Unternehmen zu dem Zweck betrieben wird, dieses Unternehmen dazu zu veranlassen, einen Tarifvertrag abzuschließen, dessen Inhalt geeignet ist, das Unternehmen davon abzubringen, von der Niederlassungsfreiheit Gebrauch zu machen, dem Anwendungsbereich von Art. 43 EG nicht entzogen ist.</a:t>
            </a:r>
          </a:p>
          <a:p>
            <a:pPr marL="0" indent="0" algn="just">
              <a:buNone/>
            </a:pPr>
            <a:r>
              <a:rPr lang="de-DE" dirty="0" smtClean="0"/>
              <a:t>2. Art. 43 EG ist geeignet, einem privaten Unternehmen Rechte zu verleihen, auf die es sich gegenüber einer Gewerkschaft oder einem Gewerkschaftsverband berufen kann.</a:t>
            </a:r>
          </a:p>
          <a:p>
            <a:pPr marL="0" indent="0" algn="just">
              <a:buNone/>
            </a:pPr>
            <a:r>
              <a:rPr lang="de-DE" dirty="0" smtClean="0"/>
              <a:t>3. Art. 43 EG ist dahin auszulegen, dass kollektive Maßnahmen wie die im Ausgangsverfahren in Rede stehenden, die darauf abzielen, ein privates Unternehmen, dessen Sitz in einem bestimmten Mitgliedstaat liegt, zu veranlassen, einen Tarifvertrag mit einer in diesem Staat ansässigen Gewerkschaft zu schließen und die Klauseln dieses Tarifvertrags auf Arbeitnehmer einer Tochtergesellschaft des genannten Unternehmens, die in einem anderen Mitgliedstaat ansässig ist, anzuwenden, Beschränkungen im Sinne des genannten Artikels sind.</a:t>
            </a:r>
          </a:p>
          <a:p>
            <a:pPr marL="0" indent="0" algn="just">
              <a:buNone/>
            </a:pPr>
            <a:r>
              <a:rPr lang="de-DE" dirty="0" smtClean="0"/>
              <a:t>Grundsätzlich können diese Beschränkungen durch einen zwingenden Grund des Allgemeininteresses wie etwa den Arbeitnehmerschutz gerechtfertigt sein, vorausgesetzt, es ist erwiesen, dass sie geeignet sind, die Erreichung des verfolgten legitimen Ziels zu gewährleisten, und dass sie nicht über das hinausgehen, was zur Erreichung dieses Ziels erforderlich ist.</a:t>
            </a:r>
          </a:p>
          <a:p>
            <a:pPr marL="0" indent="0" algn="ctr">
              <a:buNone/>
            </a:pPr>
            <a:endParaRPr lang="de-DE" b="1" dirty="0"/>
          </a:p>
        </p:txBody>
      </p:sp>
      <p:pic>
        <p:nvPicPr>
          <p:cNvPr id="5" name="Grafik 4"/>
          <p:cNvPicPr>
            <a:picLocks noChangeAspect="1"/>
          </p:cNvPicPr>
          <p:nvPr/>
        </p:nvPicPr>
        <p:blipFill>
          <a:blip r:embed="rId2"/>
          <a:stretch>
            <a:fillRect/>
          </a:stretch>
        </p:blipFill>
        <p:spPr>
          <a:xfrm>
            <a:off x="905435" y="-35999"/>
            <a:ext cx="10448365" cy="1317812"/>
          </a:xfrm>
          <a:prstGeom prst="rect">
            <a:avLst/>
          </a:prstGeom>
        </p:spPr>
      </p:pic>
      <p:sp>
        <p:nvSpPr>
          <p:cNvPr id="4" name="Rechteck 3"/>
          <p:cNvSpPr/>
          <p:nvPr/>
        </p:nvSpPr>
        <p:spPr>
          <a:xfrm>
            <a:off x="770704" y="2190750"/>
            <a:ext cx="10125892" cy="400110"/>
          </a:xfrm>
          <a:prstGeom prst="rect">
            <a:avLst/>
          </a:prstGeom>
        </p:spPr>
        <p:txBody>
          <a:bodyPr wrap="square">
            <a:spAutoFit/>
          </a:bodyPr>
          <a:lstStyle/>
          <a:p>
            <a:pPr algn="ctr"/>
            <a:r>
              <a:rPr lang="de-DE" sz="2000" b="1" dirty="0" smtClean="0"/>
              <a:t>I</a:t>
            </a:r>
            <a:endParaRPr lang="de-DE" dirty="0"/>
          </a:p>
        </p:txBody>
      </p:sp>
    </p:spTree>
    <p:extLst>
      <p:ext uri="{BB962C8B-B14F-4D97-AF65-F5344CB8AC3E}">
        <p14:creationId xmlns:p14="http://schemas.microsoft.com/office/powerpoint/2010/main" val="2619182956"/>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5506"/>
            <a:ext cx="10515600" cy="887506"/>
          </a:xfrm>
        </p:spPr>
        <p:txBody>
          <a:bodyPr/>
          <a:lstStyle/>
          <a:p>
            <a:endParaRPr lang="de-DE" dirty="0"/>
          </a:p>
        </p:txBody>
      </p:sp>
      <p:sp>
        <p:nvSpPr>
          <p:cNvPr id="3" name="Inhaltsplatzhalter 2"/>
          <p:cNvSpPr>
            <a:spLocks noGrp="1"/>
          </p:cNvSpPr>
          <p:nvPr>
            <p:ph idx="1"/>
          </p:nvPr>
        </p:nvSpPr>
        <p:spPr>
          <a:xfrm>
            <a:off x="838200" y="1013012"/>
            <a:ext cx="10515600" cy="5163951"/>
          </a:xfrm>
        </p:spPr>
        <p:txBody>
          <a:bodyPr>
            <a:normAutofit/>
          </a:bodyPr>
          <a:lstStyle/>
          <a:p>
            <a:pPr marL="0" indent="0" algn="ctr">
              <a:buNone/>
            </a:pPr>
            <a:endParaRPr lang="de-DE" dirty="0"/>
          </a:p>
        </p:txBody>
      </p:sp>
      <p:pic>
        <p:nvPicPr>
          <p:cNvPr id="5" name="Grafik 4"/>
          <p:cNvPicPr>
            <a:picLocks noChangeAspect="1"/>
          </p:cNvPicPr>
          <p:nvPr/>
        </p:nvPicPr>
        <p:blipFill>
          <a:blip r:embed="rId2"/>
          <a:stretch>
            <a:fillRect/>
          </a:stretch>
        </p:blipFill>
        <p:spPr>
          <a:xfrm>
            <a:off x="838200" y="0"/>
            <a:ext cx="10515600" cy="1439396"/>
          </a:xfrm>
          <a:prstGeom prst="rect">
            <a:avLst/>
          </a:prstGeom>
        </p:spPr>
      </p:pic>
      <p:sp>
        <p:nvSpPr>
          <p:cNvPr id="4" name="Rechteck 3"/>
          <p:cNvSpPr/>
          <p:nvPr/>
        </p:nvSpPr>
        <p:spPr>
          <a:xfrm>
            <a:off x="838200" y="1484079"/>
            <a:ext cx="10515600" cy="4937762"/>
          </a:xfrm>
          <a:prstGeom prst="rect">
            <a:avLst/>
          </a:prstGeom>
        </p:spPr>
        <p:txBody>
          <a:bodyPr wrap="square">
            <a:spAutoFit/>
          </a:bodyPr>
          <a:lstStyle/>
          <a:p>
            <a:pPr algn="ctr">
              <a:lnSpc>
                <a:spcPct val="115000"/>
              </a:lnSpc>
              <a:spcAft>
                <a:spcPts val="800"/>
              </a:spcAft>
            </a:pPr>
            <a:r>
              <a:rPr lang="de-DE" sz="2800" b="1" dirty="0">
                <a:latin typeface="Arial" panose="020B0604020202020204" pitchFamily="34" charset="0"/>
                <a:ea typeface="Calibri" panose="020F0502020204030204" pitchFamily="34" charset="0"/>
                <a:cs typeface="Times New Roman" panose="02020603050405020304" pitchFamily="18" charset="0"/>
              </a:rPr>
              <a:t>- EuGH 18.12.2007, C-341/05 </a:t>
            </a:r>
            <a:r>
              <a:rPr lang="de-DE" sz="2800" b="1" dirty="0" smtClean="0">
                <a:latin typeface="Arial" panose="020B0604020202020204" pitchFamily="34" charset="0"/>
                <a:ea typeface="Calibri" panose="020F0502020204030204" pitchFamily="34" charset="0"/>
                <a:cs typeface="Times New Roman" panose="02020603050405020304" pitchFamily="18" charset="0"/>
              </a:rPr>
              <a:t>Laval</a:t>
            </a:r>
          </a:p>
          <a:p>
            <a:pPr algn="just">
              <a:lnSpc>
                <a:spcPct val="115000"/>
              </a:lnSpc>
              <a:spcAft>
                <a:spcPts val="800"/>
              </a:spcAft>
            </a:pPr>
            <a:r>
              <a:rPr lang="de-DE" sz="2000" dirty="0" smtClean="0">
                <a:latin typeface="Arial" panose="020B0604020202020204" pitchFamily="34" charset="0"/>
                <a:ea typeface="Calibri" panose="020F0502020204030204" pitchFamily="34" charset="0"/>
                <a:cs typeface="Times New Roman" panose="02020603050405020304" pitchFamily="18" charset="0"/>
              </a:rPr>
              <a:t>Art. 49 EG und Art. 3 der RL 96/71/EG v. 16.12.1996 über die Entsendung von Arbeitnehmern im Rahmen der Erbringung von Dienstleistungen sind dahin auszulegen, dass sie dem entgegenstehen, dass in einem Mitgliedstaat, in dem die Arbeits- und Beschäftigungsbedingungen hinsichtlich der in Art. 3 Abs. 1 </a:t>
            </a:r>
            <a:r>
              <a:rPr lang="de-DE" sz="2000" dirty="0" err="1" smtClean="0">
                <a:latin typeface="Arial" panose="020B0604020202020204" pitchFamily="34" charset="0"/>
                <a:ea typeface="Calibri" panose="020F0502020204030204" pitchFamily="34" charset="0"/>
                <a:cs typeface="Times New Roman" panose="02020603050405020304" pitchFamily="18" charset="0"/>
              </a:rPr>
              <a:t>Unterabs</a:t>
            </a:r>
            <a:r>
              <a:rPr lang="de-DE" sz="2000" dirty="0" smtClean="0">
                <a:latin typeface="Arial" panose="020B0604020202020204" pitchFamily="34" charset="0"/>
                <a:ea typeface="Calibri" panose="020F0502020204030204" pitchFamily="34" charset="0"/>
                <a:cs typeface="Times New Roman" panose="02020603050405020304" pitchFamily="18" charset="0"/>
              </a:rPr>
              <a:t>. 1 Buchst. a - g dieser Richtlinie genannten Aspekte mit Ausnahme der Mindestlohnsätze durch Rechtsvorschriften festgelegt sind, eine gewerkschaftliche Organisation versuchen kann, durch eine kollektive Maßnahme in Form einer Baustellenblockade … einen in einem anderen Mitgliedstaat ansässigen Dienstleister dazu zu zwingen, mit ihr über die den entsandten Arbeitnehmern zu zahlenden Lohnsätze zu verhandeln und einem Tarifvertrag beizutreten, der Klauseln enthält, die für bestimmte dieser Aspekte günstigere Bedingungen als die vorsehen, die sich aus den einschlägigen Rechtsvorschriften ergeben, während andere Klauseln sich auf in Art. 3 dieser Richtlinie nicht angesprochene Aspekte beziehen. …</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5478514"/>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199" y="1461247"/>
            <a:ext cx="10515600" cy="5396753"/>
          </a:xfrm>
        </p:spPr>
        <p:txBody>
          <a:bodyPr>
            <a:normAutofit fontScale="92500" lnSpcReduction="20000"/>
          </a:bodyPr>
          <a:lstStyle/>
          <a:p>
            <a:pPr algn="just"/>
            <a:endParaRPr lang="de-DE" dirty="0"/>
          </a:p>
          <a:p>
            <a:pPr marL="0" indent="0" algn="ctr">
              <a:buNone/>
            </a:pPr>
            <a:r>
              <a:rPr lang="fr-FR" sz="3600" b="1" dirty="0" smtClean="0"/>
              <a:t>EuGH </a:t>
            </a:r>
            <a:r>
              <a:rPr lang="fr-FR" sz="3600" b="1" dirty="0"/>
              <a:t>8.12.2020, C-620/18, Rn. </a:t>
            </a:r>
            <a:r>
              <a:rPr lang="fr-FR" sz="3600" b="1" dirty="0" smtClean="0"/>
              <a:t>168</a:t>
            </a:r>
          </a:p>
          <a:p>
            <a:pPr marL="0" indent="0" algn="just">
              <a:buNone/>
            </a:pPr>
            <a:r>
              <a:rPr lang="de-DE" sz="3100" dirty="0" smtClean="0"/>
              <a:t>Nichtigkeitsklage </a:t>
            </a:r>
            <a:r>
              <a:rPr lang="de-DE" sz="3100" dirty="0"/>
              <a:t>Ungarns gegen geänderte Entsenderichtlinie; Ungarn rügt Verstoß gegen Art. 56 AEUV </a:t>
            </a:r>
            <a:r>
              <a:rPr lang="de-DE" sz="3100" dirty="0" smtClean="0"/>
              <a:t>+ Laval</a:t>
            </a:r>
            <a:r>
              <a:rPr lang="de-DE" sz="3100" dirty="0"/>
              <a:t>: </a:t>
            </a:r>
            <a:endParaRPr lang="de-DE" sz="3100" dirty="0" smtClean="0"/>
          </a:p>
          <a:p>
            <a:pPr marL="0" indent="0" algn="just">
              <a:buNone/>
            </a:pPr>
            <a:r>
              <a:rPr lang="de-DE" sz="3100" dirty="0" smtClean="0"/>
              <a:t>„</a:t>
            </a:r>
            <a:r>
              <a:rPr lang="de-DE" sz="3100" dirty="0"/>
              <a:t>Zwar heißt es in dieser Bestimmung, dass die geänderte </a:t>
            </a:r>
            <a:r>
              <a:rPr lang="de-DE" sz="3100" dirty="0" smtClean="0"/>
              <a:t>RL</a:t>
            </a:r>
            <a:r>
              <a:rPr lang="de-DE" sz="3100" dirty="0" smtClean="0"/>
              <a:t> </a:t>
            </a:r>
            <a:r>
              <a:rPr lang="de-DE" sz="3100" dirty="0"/>
              <a:t>96/71 „in keiner Weise die Ausübung der in den Mitgliedstaaten und auf Unionsebene anerkannten Grundrechte [berührt]“, doch hat sie nicht zur Folge, dass die Ausübung dieser Rechte nicht dem Unionsrecht unterliegt. Vielmehr ergibt sich aus ihrer Bezugnahme auf die auf Unionsebene anerkannten Grundrechte, dass die </a:t>
            </a:r>
            <a:r>
              <a:rPr lang="de-DE" sz="3100" b="1" dirty="0"/>
              <a:t>Ausübung der Rechte der Arbeitnehmer auf kollektive Maßnahmen im Zusammenhang mit einer Entsendung von Arbeitnehmern, die den Bestimmungen der geänderten RL 96/71 unterliegen, anhand des Unionsrechts in seiner Auslegung durch den Gerichtshof zu beurteilen ist.“</a:t>
            </a:r>
          </a:p>
          <a:p>
            <a:pPr marL="0" indent="0" algn="just">
              <a:buNone/>
            </a:pPr>
            <a:endParaRPr lang="de-DE" dirty="0"/>
          </a:p>
        </p:txBody>
      </p:sp>
      <p:pic>
        <p:nvPicPr>
          <p:cNvPr id="5" name="Grafik 4"/>
          <p:cNvPicPr>
            <a:picLocks noChangeAspect="1"/>
          </p:cNvPicPr>
          <p:nvPr/>
        </p:nvPicPr>
        <p:blipFill>
          <a:blip r:embed="rId2"/>
          <a:stretch>
            <a:fillRect/>
          </a:stretch>
        </p:blipFill>
        <p:spPr>
          <a:xfrm>
            <a:off x="838199" y="1"/>
            <a:ext cx="10515601" cy="1240398"/>
          </a:xfrm>
          <a:prstGeom prst="rect">
            <a:avLst/>
          </a:prstGeom>
        </p:spPr>
      </p:pic>
      <p:sp>
        <p:nvSpPr>
          <p:cNvPr id="4" name="Rechteck 3"/>
          <p:cNvSpPr/>
          <p:nvPr/>
        </p:nvSpPr>
        <p:spPr>
          <a:xfrm>
            <a:off x="838199" y="2055812"/>
            <a:ext cx="10186852" cy="492122"/>
          </a:xfrm>
          <a:prstGeom prst="rect">
            <a:avLst/>
          </a:prstGeom>
        </p:spPr>
        <p:txBody>
          <a:bodyPr wrap="square">
            <a:spAutoFit/>
          </a:bodyPr>
          <a:lstStyle/>
          <a:p>
            <a:pPr algn="ctr">
              <a:lnSpc>
                <a:spcPct val="115000"/>
              </a:lnSpc>
              <a:spcAft>
                <a:spcPts val="800"/>
              </a:spcAft>
            </a:pPr>
            <a:r>
              <a:rPr lang="de-DE"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5186209"/>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200" y="1434353"/>
            <a:ext cx="10515600" cy="4742610"/>
          </a:xfrm>
        </p:spPr>
        <p:txBody>
          <a:bodyPr>
            <a:normAutofit/>
          </a:bodyPr>
          <a:lstStyle/>
          <a:p>
            <a:endParaRPr lang="de-DE" dirty="0"/>
          </a:p>
          <a:p>
            <a:pPr marL="0" indent="0" algn="ctr">
              <a:buNone/>
            </a:pPr>
            <a:endParaRPr lang="de-DE" dirty="0"/>
          </a:p>
        </p:txBody>
      </p:sp>
      <p:pic>
        <p:nvPicPr>
          <p:cNvPr id="5" name="Grafik 4"/>
          <p:cNvPicPr>
            <a:picLocks noChangeAspect="1"/>
          </p:cNvPicPr>
          <p:nvPr/>
        </p:nvPicPr>
        <p:blipFill>
          <a:blip r:embed="rId2"/>
          <a:stretch>
            <a:fillRect/>
          </a:stretch>
        </p:blipFill>
        <p:spPr>
          <a:xfrm>
            <a:off x="838199" y="0"/>
            <a:ext cx="10186852" cy="1255059"/>
          </a:xfrm>
          <a:prstGeom prst="rect">
            <a:avLst/>
          </a:prstGeom>
        </p:spPr>
      </p:pic>
      <p:sp>
        <p:nvSpPr>
          <p:cNvPr id="7" name="Rechteck 6"/>
          <p:cNvSpPr/>
          <p:nvPr/>
        </p:nvSpPr>
        <p:spPr>
          <a:xfrm>
            <a:off x="838199" y="1620185"/>
            <a:ext cx="10107707" cy="5139869"/>
          </a:xfrm>
          <a:prstGeom prst="rect">
            <a:avLst/>
          </a:prstGeom>
        </p:spPr>
        <p:txBody>
          <a:bodyPr wrap="square">
            <a:spAutoFit/>
          </a:bodyPr>
          <a:lstStyle/>
          <a:p>
            <a:pPr algn="ctr">
              <a:spcAft>
                <a:spcPts val="800"/>
              </a:spcAft>
            </a:pPr>
            <a:r>
              <a:rPr lang="de-DE" sz="2800" b="1" dirty="0" smtClean="0">
                <a:latin typeface="Arial" panose="020B0604020202020204" pitchFamily="34" charset="0"/>
                <a:ea typeface="Calibri" panose="020F0502020204030204" pitchFamily="34" charset="0"/>
                <a:cs typeface="Times New Roman" panose="02020603050405020304" pitchFamily="18" charset="0"/>
              </a:rPr>
              <a:t>EuGH </a:t>
            </a:r>
            <a:r>
              <a:rPr lang="de-DE" sz="2800" b="1" dirty="0">
                <a:latin typeface="Arial" panose="020B0604020202020204" pitchFamily="34" charset="0"/>
                <a:ea typeface="Calibri" panose="020F0502020204030204" pitchFamily="34" charset="0"/>
                <a:cs typeface="Times New Roman" panose="02020603050405020304" pitchFamily="18" charset="0"/>
              </a:rPr>
              <a:t>23.3.2021, </a:t>
            </a:r>
            <a:r>
              <a:rPr lang="de-DE" sz="2800" b="1" dirty="0" smtClean="0">
                <a:latin typeface="Arial" panose="020B0604020202020204" pitchFamily="34" charset="0"/>
                <a:ea typeface="Calibri" panose="020F0502020204030204" pitchFamily="34" charset="0"/>
                <a:cs typeface="Times New Roman" panose="02020603050405020304" pitchFamily="18" charset="0"/>
              </a:rPr>
              <a:t>C-28/20, AuR 2021, 516 Anm. </a:t>
            </a:r>
            <a:r>
              <a:rPr lang="de-DE" sz="2800" b="1" dirty="0" err="1" smtClean="0">
                <a:latin typeface="Arial" panose="020B0604020202020204" pitchFamily="34" charset="0"/>
                <a:ea typeface="Calibri" panose="020F0502020204030204" pitchFamily="34" charset="0"/>
                <a:cs typeface="Times New Roman" panose="02020603050405020304" pitchFamily="18" charset="0"/>
              </a:rPr>
              <a:t>Dorssemont</a:t>
            </a:r>
            <a:endParaRPr lang="de-DE" sz="28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de-DE" sz="2000" b="1" dirty="0">
                <a:latin typeface="Arial" panose="020B0604020202020204" pitchFamily="34" charset="0"/>
                <a:ea typeface="Calibri" panose="020F0502020204030204" pitchFamily="34" charset="0"/>
                <a:cs typeface="Times New Roman" panose="02020603050405020304" pitchFamily="18" charset="0"/>
              </a:rPr>
              <a:t>Streik </a:t>
            </a:r>
            <a:r>
              <a:rPr lang="de-DE" sz="2000" b="1" dirty="0" smtClean="0">
                <a:latin typeface="Arial" panose="020B0604020202020204" pitchFamily="34" charset="0"/>
                <a:ea typeface="Calibri" panose="020F0502020204030204" pitchFamily="34" charset="0"/>
                <a:cs typeface="Times New Roman" panose="02020603050405020304" pitchFamily="18" charset="0"/>
              </a:rPr>
              <a:t>kein </a:t>
            </a:r>
            <a:r>
              <a:rPr lang="de-DE" sz="2000" b="1" dirty="0">
                <a:latin typeface="Arial" panose="020B0604020202020204" pitchFamily="34" charset="0"/>
                <a:ea typeface="Calibri" panose="020F0502020204030204" pitchFamily="34" charset="0"/>
                <a:cs typeface="Times New Roman" panose="02020603050405020304" pitchFamily="18" charset="0"/>
              </a:rPr>
              <a:t>außergewöhnlicher Umstand </a:t>
            </a:r>
            <a:r>
              <a:rPr lang="de-DE" sz="2000" b="1" dirty="0" err="1" smtClean="0">
                <a:latin typeface="Arial" panose="020B0604020202020204" pitchFamily="34" charset="0"/>
                <a:ea typeface="Calibri" panose="020F0502020204030204" pitchFamily="34" charset="0"/>
                <a:cs typeface="Times New Roman" panose="02020603050405020304" pitchFamily="18" charset="0"/>
              </a:rPr>
              <a:t>iSd</a:t>
            </a:r>
            <a:r>
              <a:rPr lang="de-DE" sz="2000" b="1" dirty="0" smtClean="0">
                <a:latin typeface="Arial" panose="020B0604020202020204" pitchFamily="34" charset="0"/>
                <a:ea typeface="Calibri" panose="020F0502020204030204" pitchFamily="34" charset="0"/>
                <a:cs typeface="Times New Roman" panose="02020603050405020304" pitchFamily="18" charset="0"/>
              </a:rPr>
              <a:t>. </a:t>
            </a:r>
            <a:r>
              <a:rPr lang="de-DE" sz="2000" b="1" dirty="0">
                <a:latin typeface="Arial" panose="020B0604020202020204" pitchFamily="34" charset="0"/>
                <a:ea typeface="Calibri" panose="020F0502020204030204" pitchFamily="34" charset="0"/>
                <a:cs typeface="Times New Roman" panose="02020603050405020304" pitchFamily="18" charset="0"/>
              </a:rPr>
              <a:t>Fluggästeverordnung:</a:t>
            </a:r>
            <a:endParaRPr lang="de-DE" sz="2000" b="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de-DE" sz="2000" dirty="0">
                <a:latin typeface="Arial" panose="020B0604020202020204" pitchFamily="34" charset="0"/>
                <a:ea typeface="Calibri" panose="020F0502020204030204" pitchFamily="34" charset="0"/>
                <a:cs typeface="Times New Roman" panose="02020603050405020304" pitchFamily="18" charset="0"/>
              </a:rPr>
              <a:t>Art. 5 Abs. 3 der VO (EG) Nr. 261/2004 v. 11.2.2004 über eine gemeinsame Regelung für Ausgleichs- und Unterstützungsleistungen für Fluggäste im Fall der Nichtbeförderung und bei Annullierung oder großer Verspätung von Flügen und zur Aufhebung der VO (EWG) Nr. 295/91 ist dahin auszulegen, dass durch den Streikaufruf einer Gewerkschaft von Beschäftigten eines ausführenden Luftfahrtunternehmens eingeleitete </a:t>
            </a:r>
            <a:r>
              <a:rPr lang="de-DE" sz="2000" b="1" dirty="0">
                <a:latin typeface="Arial" panose="020B0604020202020204" pitchFamily="34" charset="0"/>
                <a:ea typeface="Calibri" panose="020F0502020204030204" pitchFamily="34" charset="0"/>
                <a:cs typeface="Times New Roman" panose="02020603050405020304" pitchFamily="18" charset="0"/>
              </a:rPr>
              <a:t>Streikmaßnahmen</a:t>
            </a:r>
            <a:r>
              <a:rPr lang="de-DE" sz="2000" dirty="0">
                <a:latin typeface="Arial" panose="020B0604020202020204" pitchFamily="34" charset="0"/>
                <a:ea typeface="Calibri" panose="020F0502020204030204" pitchFamily="34" charset="0"/>
                <a:cs typeface="Times New Roman" panose="02020603050405020304" pitchFamily="18" charset="0"/>
              </a:rPr>
              <a:t>, bei denen die Anforderungen des nationalen Rechts – insbesondere die darin für die Vorankündigung vorgesehene Frist – beachtet werden, mit denen die Forderungen der Beschäftigten dieses Unternehmens durchgesetzt werden sollen und denen sich eine oder mehrere der für die Durchführung eines Fluges erforderlichen Beschäftigtengruppen anschließen, </a:t>
            </a:r>
            <a:r>
              <a:rPr lang="de-DE" sz="2000" b="1" dirty="0">
                <a:latin typeface="Arial" panose="020B0604020202020204" pitchFamily="34" charset="0"/>
                <a:ea typeface="Calibri" panose="020F0502020204030204" pitchFamily="34" charset="0"/>
                <a:cs typeface="Times New Roman" panose="02020603050405020304" pitchFamily="18" charset="0"/>
              </a:rPr>
              <a:t>nicht unter den Begriff „außergewöhnlicher Umstand</a:t>
            </a:r>
            <a:r>
              <a:rPr lang="de-DE" sz="2000" dirty="0">
                <a:latin typeface="Arial" panose="020B0604020202020204" pitchFamily="34" charset="0"/>
                <a:ea typeface="Calibri" panose="020F0502020204030204" pitchFamily="34" charset="0"/>
                <a:cs typeface="Times New Roman" panose="02020603050405020304" pitchFamily="18" charset="0"/>
              </a:rPr>
              <a:t>“ </a:t>
            </a:r>
            <a:r>
              <a:rPr lang="de-DE" sz="2000" dirty="0" err="1" smtClean="0">
                <a:latin typeface="Arial" panose="020B0604020202020204" pitchFamily="34" charset="0"/>
                <a:ea typeface="Calibri" panose="020F0502020204030204" pitchFamily="34" charset="0"/>
                <a:cs typeface="Times New Roman" panose="02020603050405020304" pitchFamily="18" charset="0"/>
              </a:rPr>
              <a:t>i.S.d</a:t>
            </a:r>
            <a:r>
              <a:rPr lang="de-DE" sz="2000" dirty="0">
                <a:latin typeface="Arial" panose="020B0604020202020204" pitchFamily="34" charset="0"/>
                <a:ea typeface="Calibri" panose="020F0502020204030204" pitchFamily="34" charset="0"/>
                <a:cs typeface="Times New Roman" panose="02020603050405020304" pitchFamily="18" charset="0"/>
              </a:rPr>
              <a:t>. Vorschrift fallen</a:t>
            </a:r>
            <a:r>
              <a:rPr lang="de-DE" sz="2000" dirty="0" smtClean="0">
                <a:latin typeface="Arial" panose="020B0604020202020204" pitchFamily="34" charset="0"/>
                <a:ea typeface="Calibri" panose="020F0502020204030204" pitchFamily="34" charset="0"/>
                <a:cs typeface="Times New Roman" panose="02020603050405020304" pitchFamily="18" charset="0"/>
              </a:rPr>
              <a:t>. </a:t>
            </a:r>
            <a:r>
              <a:rPr lang="de-DE" sz="2000" b="1" dirty="0" smtClean="0">
                <a:latin typeface="Arial" panose="020B0604020202020204" pitchFamily="34" charset="0"/>
                <a:ea typeface="Calibri" panose="020F0502020204030204" pitchFamily="34" charset="0"/>
                <a:cs typeface="Times New Roman" panose="02020603050405020304" pitchFamily="18" charset="0"/>
              </a:rPr>
              <a:t>– ebenso EuGH </a:t>
            </a:r>
            <a:r>
              <a:rPr lang="de-DE" sz="2000" b="1" dirty="0">
                <a:latin typeface="Arial" panose="020B0604020202020204" pitchFamily="34" charset="0"/>
                <a:ea typeface="Calibri" panose="020F0502020204030204" pitchFamily="34" charset="0"/>
                <a:cs typeface="Times New Roman" panose="02020603050405020304" pitchFamily="18" charset="0"/>
              </a:rPr>
              <a:t>10.1.2022, C-287/20 </a:t>
            </a:r>
            <a:r>
              <a:rPr lang="de-DE" sz="2000" b="1" dirty="0" err="1" smtClean="0">
                <a:latin typeface="Arial" panose="020B0604020202020204" pitchFamily="34" charset="0"/>
                <a:ea typeface="Calibri" panose="020F0502020204030204" pitchFamily="34" charset="0"/>
                <a:cs typeface="Times New Roman" panose="02020603050405020304" pitchFamily="18" charset="0"/>
              </a:rPr>
              <a:t>Ryanair</a:t>
            </a:r>
            <a:endParaRPr lang="de-DE" sz="2000" b="1" dirty="0" smtClean="0">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r>
              <a:rPr lang="de-DE" sz="2000" b="1" dirty="0" smtClean="0">
                <a:effectLst/>
                <a:latin typeface="Arial" panose="020B0604020202020204" pitchFamily="34" charset="0"/>
                <a:ea typeface="Calibri" panose="020F0502020204030204" pitchFamily="34" charset="0"/>
                <a:cs typeface="Times New Roman" panose="02020603050405020304" pitchFamily="18" charset="0"/>
              </a:rPr>
              <a:t>s. </a:t>
            </a:r>
            <a:r>
              <a:rPr lang="de-DE" sz="2000" b="1" dirty="0" err="1" smtClean="0">
                <a:effectLst/>
                <a:latin typeface="Arial" panose="020B0604020202020204" pitchFamily="34" charset="0"/>
                <a:ea typeface="Calibri" panose="020F0502020204030204" pitchFamily="34" charset="0"/>
                <a:cs typeface="Times New Roman" panose="02020603050405020304" pitchFamily="18" charset="0"/>
              </a:rPr>
              <a:t>Rudkowski</a:t>
            </a:r>
            <a:r>
              <a:rPr lang="de-DE" sz="2000" b="1" dirty="0">
                <a:latin typeface="Arial" panose="020B0604020202020204" pitchFamily="34" charset="0"/>
                <a:ea typeface="Calibri" panose="020F0502020204030204" pitchFamily="34" charset="0"/>
                <a:cs typeface="Times New Roman" panose="02020603050405020304" pitchFamily="18" charset="0"/>
              </a:rPr>
              <a:t>, FAZ 12.2.2025: </a:t>
            </a:r>
            <a:r>
              <a:rPr lang="de-DE" sz="2000" b="1" dirty="0" smtClean="0">
                <a:latin typeface="Arial" panose="020B0604020202020204" pitchFamily="34" charset="0"/>
                <a:ea typeface="Calibri" panose="020F0502020204030204" pitchFamily="34" charset="0"/>
                <a:cs typeface="Times New Roman" panose="02020603050405020304" pitchFamily="18" charset="0"/>
              </a:rPr>
              <a:t>Droht </a:t>
            </a:r>
            <a:r>
              <a:rPr lang="de-DE" sz="2000" b="1" dirty="0">
                <a:latin typeface="Arial" panose="020B0604020202020204" pitchFamily="34" charset="0"/>
                <a:ea typeface="Calibri" panose="020F0502020204030204" pitchFamily="34" charset="0"/>
                <a:cs typeface="Times New Roman" panose="02020603050405020304" pitchFamily="18" charset="0"/>
              </a:rPr>
              <a:t>ein Streikverbot durch den EuGH?</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3408332"/>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200" y="1353672"/>
            <a:ext cx="10515600" cy="4823292"/>
          </a:xfrm>
        </p:spPr>
        <p:txBody>
          <a:bodyPr>
            <a:normAutofit/>
          </a:bodyPr>
          <a:lstStyle/>
          <a:p>
            <a:pPr marL="0" indent="0" algn="ctr">
              <a:buNone/>
            </a:pPr>
            <a:r>
              <a:rPr lang="de-DE" sz="3300" b="1" dirty="0" err="1" smtClean="0"/>
              <a:t>EuG</a:t>
            </a:r>
            <a:r>
              <a:rPr lang="de-DE" sz="3300" b="1" dirty="0" smtClean="0"/>
              <a:t> </a:t>
            </a:r>
            <a:r>
              <a:rPr lang="de-DE" sz="3300" b="1" dirty="0"/>
              <a:t>18.9.2024, </a:t>
            </a:r>
            <a:r>
              <a:rPr lang="de-DE" sz="3300" b="1" dirty="0" smtClean="0"/>
              <a:t>T-528/22 – Sanktion </a:t>
            </a:r>
            <a:r>
              <a:rPr lang="de-DE" sz="3300" b="1" dirty="0" err="1" smtClean="0"/>
              <a:t>Belaruskali</a:t>
            </a:r>
            <a:r>
              <a:rPr lang="de-DE" sz="3300" b="1" dirty="0" smtClean="0"/>
              <a:t> AAT</a:t>
            </a:r>
            <a:endParaRPr lang="de-DE" sz="3300" dirty="0" smtClean="0"/>
          </a:p>
          <a:p>
            <a:pPr marL="0" indent="0" algn="just">
              <a:lnSpc>
                <a:spcPct val="100000"/>
              </a:lnSpc>
              <a:buNone/>
            </a:pPr>
            <a:r>
              <a:rPr lang="de-DE" sz="2000" dirty="0" smtClean="0"/>
              <a:t>118 … Was zum einen die Einschüchterungen durch die Klägerin anbelangt, hat das Ausmaß der mit der </a:t>
            </a:r>
            <a:r>
              <a:rPr lang="de-DE" sz="2000" u="sng" dirty="0" smtClean="0"/>
              <a:t>Teilnahme von Angestellten an einem friedlichen Streik verbundenen Kündigungen </a:t>
            </a:r>
            <a:r>
              <a:rPr lang="de-DE" sz="2000" dirty="0" smtClean="0"/>
              <a:t>bei diesen nachvollziehbar ein Klima der Angst geschürt. In diesem Sinne hat die Klägerin die Kündigung instrumentalisiert, um ihre Angestellten von der Teilnahme an jeglicher Form von Protest abzuschrecken.</a:t>
            </a:r>
          </a:p>
          <a:p>
            <a:pPr marL="0" indent="0" algn="just">
              <a:lnSpc>
                <a:spcPct val="100000"/>
              </a:lnSpc>
              <a:buNone/>
            </a:pPr>
            <a:r>
              <a:rPr lang="de-DE" sz="2000" dirty="0" smtClean="0"/>
              <a:t>120 </a:t>
            </a:r>
            <a:r>
              <a:rPr lang="de-DE" sz="2000" dirty="0"/>
              <a:t>…In ihr offenbart sich eine </a:t>
            </a:r>
            <a:r>
              <a:rPr lang="de-DE" sz="2000" b="1" u="sng" dirty="0"/>
              <a:t>verachtende Einstellung </a:t>
            </a:r>
            <a:r>
              <a:rPr lang="de-DE" sz="2000" u="sng" dirty="0"/>
              <a:t>des Präsidenten Lukaschenko gegenüber dem </a:t>
            </a:r>
            <a:r>
              <a:rPr lang="de-DE" sz="2000" u="sng" dirty="0" smtClean="0"/>
              <a:t>Streikrecht </a:t>
            </a:r>
            <a:r>
              <a:rPr lang="de-DE" sz="2000" dirty="0"/>
              <a:t>und den Anliegen der Angestellten der Klägerin.</a:t>
            </a:r>
          </a:p>
        </p:txBody>
      </p:sp>
      <p:pic>
        <p:nvPicPr>
          <p:cNvPr id="5" name="Grafik 4"/>
          <p:cNvPicPr>
            <a:picLocks noChangeAspect="1"/>
          </p:cNvPicPr>
          <p:nvPr/>
        </p:nvPicPr>
        <p:blipFill>
          <a:blip r:embed="rId2"/>
          <a:stretch>
            <a:fillRect/>
          </a:stretch>
        </p:blipFill>
        <p:spPr>
          <a:xfrm>
            <a:off x="838199" y="0"/>
            <a:ext cx="10186852" cy="1210235"/>
          </a:xfrm>
          <a:prstGeom prst="rect">
            <a:avLst/>
          </a:prstGeom>
        </p:spPr>
      </p:pic>
      <p:sp>
        <p:nvSpPr>
          <p:cNvPr id="6" name="Rechteck 5"/>
          <p:cNvSpPr/>
          <p:nvPr/>
        </p:nvSpPr>
        <p:spPr>
          <a:xfrm rot="10800000" flipV="1">
            <a:off x="838199" y="4316776"/>
            <a:ext cx="10349754" cy="2003625"/>
          </a:xfrm>
          <a:prstGeom prst="rect">
            <a:avLst/>
          </a:prstGeom>
        </p:spPr>
        <p:txBody>
          <a:bodyPr wrap="square">
            <a:spAutoFit/>
          </a:bodyPr>
          <a:lstStyle/>
          <a:p>
            <a:pPr algn="just">
              <a:lnSpc>
                <a:spcPct val="115000"/>
              </a:lnSpc>
              <a:spcAft>
                <a:spcPts val="800"/>
              </a:spcAft>
            </a:pPr>
            <a:r>
              <a:rPr lang="de-DE" dirty="0">
                <a:latin typeface="Arial" panose="020B0604020202020204" pitchFamily="34" charset="0"/>
                <a:ea typeface="Calibri" panose="020F0502020204030204" pitchFamily="34" charset="0"/>
                <a:cs typeface="Times New Roman" panose="02020603050405020304" pitchFamily="18" charset="0"/>
              </a:rPr>
              <a:t>124 Nach alledem hat der Rat bei Erlass der ursprünglichen Rechtsakte die Einschüchterungsmaßnahmen und Kündigungen gegenüber Angestellten der Klägerin, die an den Streiks und friedlichen Demonstrationen nach den Präsidentschaftswahlen im August 2020 teilgenommen hatten, fehlerfrei als ausreichende Beweise für Repressionen der Klägerin gegen die Zivilgesellschaft in Belarus und ihre Unterstützung des Regimes des Präsidenten Lukaschenko im Sinne von Art. 4 Abs. 1 Buchst. a des Beschlusses 2012/642 angesehen.</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9068816"/>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838200" y="1425388"/>
            <a:ext cx="10515600" cy="5235388"/>
          </a:xfrm>
        </p:spPr>
        <p:txBody>
          <a:bodyPr>
            <a:normAutofit fontScale="85000" lnSpcReduction="10000"/>
          </a:bodyPr>
          <a:lstStyle/>
          <a:p>
            <a:endParaRPr lang="de-DE" dirty="0"/>
          </a:p>
          <a:p>
            <a:pPr marL="0" indent="0" algn="ctr">
              <a:buNone/>
            </a:pPr>
            <a:r>
              <a:rPr lang="de-DE" sz="4200" b="1" dirty="0"/>
              <a:t>II. EGMR</a:t>
            </a:r>
            <a:endParaRPr lang="de-DE" sz="4200" dirty="0"/>
          </a:p>
          <a:p>
            <a:pPr marL="0" indent="0">
              <a:buNone/>
            </a:pPr>
            <a:r>
              <a:rPr lang="de-DE" b="1" dirty="0"/>
              <a:t>1. </a:t>
            </a:r>
            <a:r>
              <a:rPr lang="de-DE" sz="3100" b="1" dirty="0"/>
              <a:t>Rechtsgrundlage</a:t>
            </a:r>
            <a:r>
              <a:rPr lang="de-DE" b="1" dirty="0"/>
              <a:t>: </a:t>
            </a:r>
            <a:r>
              <a:rPr lang="de-DE" sz="3100" b="1" dirty="0"/>
              <a:t>Art. 11 </a:t>
            </a:r>
            <a:r>
              <a:rPr lang="de-DE" sz="3100" b="1" dirty="0" smtClean="0"/>
              <a:t>EMRK Versammlungs- </a:t>
            </a:r>
            <a:r>
              <a:rPr lang="de-DE" sz="3100" b="1" dirty="0"/>
              <a:t>und Vereinigungsfreiheit</a:t>
            </a:r>
            <a:endParaRPr lang="de-DE" sz="3100" dirty="0"/>
          </a:p>
          <a:p>
            <a:pPr marL="0" indent="0">
              <a:buNone/>
            </a:pPr>
            <a:r>
              <a:rPr lang="de-DE" dirty="0"/>
              <a:t>(1) Jede Person hat das Recht, sich frei und friedlich mit anderen zu versammeln und sich frei mit anderen zusammenzuschließen; dazu gehört auch das Recht, zum Schutz seiner Interessen Gewerkschaften zu gründen und Gewerkschaften beizutreten.</a:t>
            </a:r>
          </a:p>
          <a:p>
            <a:pPr marL="0" indent="0">
              <a:buNone/>
            </a:pPr>
            <a:r>
              <a:rPr lang="de-DE" dirty="0"/>
              <a:t>(2) 1Die Ausübung dieser Rechte darf nur Einschränkungen unterworfen werden, die gesetzlich vorgesehen und in einer demokratischen Gesellschaft notwendig sind für die nationale oder öffentliche Sicherheit, zur Aufrechterhaltung der Ordnung oder zur Verhütung von Straftaten, zum Schutz der Gesundheit oder der Moral oder zum Schutz der Rechte und Freiheiten anderer. 2Dieser Artikel steht rechtmäßigen Einschränkungen der Ausübung dieser Rechte für Angehörige der Streitkräfte, der Polizei oder der Staatsverwaltung nicht entgegen</a:t>
            </a:r>
            <a:r>
              <a:rPr lang="de-DE" dirty="0" smtClean="0"/>
              <a:t>.</a:t>
            </a:r>
            <a:r>
              <a:rPr lang="de-DE" dirty="0"/>
              <a:t> </a:t>
            </a:r>
          </a:p>
          <a:p>
            <a:pPr marL="0" indent="0" algn="ctr">
              <a:buNone/>
            </a:pPr>
            <a:endParaRPr lang="de-DE" dirty="0"/>
          </a:p>
        </p:txBody>
      </p:sp>
      <p:pic>
        <p:nvPicPr>
          <p:cNvPr id="5" name="Grafik 4"/>
          <p:cNvPicPr>
            <a:picLocks noChangeAspect="1"/>
          </p:cNvPicPr>
          <p:nvPr/>
        </p:nvPicPr>
        <p:blipFill>
          <a:blip r:embed="rId2"/>
          <a:stretch>
            <a:fillRect/>
          </a:stretch>
        </p:blipFill>
        <p:spPr>
          <a:xfrm>
            <a:off x="838200" y="449682"/>
            <a:ext cx="10186852" cy="1156447"/>
          </a:xfrm>
          <a:prstGeom prst="rect">
            <a:avLst/>
          </a:prstGeom>
        </p:spPr>
      </p:pic>
    </p:spTree>
    <p:extLst>
      <p:ext uri="{BB962C8B-B14F-4D97-AF65-F5344CB8AC3E}">
        <p14:creationId xmlns:p14="http://schemas.microsoft.com/office/powerpoint/2010/main" val="2275612781"/>
      </p:ext>
    </p:extLst>
  </p:cSld>
  <p:clrMapOvr>
    <a:masterClrMapping/>
  </p:clrMapOvr>
  <mc:AlternateContent xmlns:mc="http://schemas.openxmlformats.org/markup-compatibility/2006" xmlns:p14="http://schemas.microsoft.com/office/powerpoint/2010/main">
    <mc:Choice Requires="p14">
      <p:transition p14:dur="10" advTm="8622"/>
    </mc:Choice>
    <mc:Fallback xmlns="">
      <p:transition advTm="8622"/>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Powervorlesung 2020_2</Template>
  <TotalTime>0</TotalTime>
  <Words>4480</Words>
  <Application>Microsoft Office PowerPoint</Application>
  <PresentationFormat>Breitbild</PresentationFormat>
  <Paragraphs>133</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26</vt:i4>
      </vt:variant>
    </vt:vector>
  </HeadingPairs>
  <TitlesOfParts>
    <vt:vector size="31" baseType="lpstr">
      <vt:lpstr>Arial</vt:lpstr>
      <vt:lpstr>Calibri</vt:lpstr>
      <vt:lpstr>Calibri Light</vt:lpstr>
      <vt:lpstr>Times New Roman</vt:lpstr>
      <vt:lpstr>Office</vt:lpstr>
      <vt:lpst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vt:lpstr>
      <vt:lpstr> </vt:lpstr>
      <vt:lpstr> </vt:lpstr>
      <vt:lpstr> </vt:lpstr>
      <vt:lpstr> 0</vt:lpstr>
      <vt:lpstr> </vt:lpstr>
      <vt:lpstr> </vt:lpstr>
      <vt:lpstr>PowerPoint-Präsentation</vt:lpstr>
      <vt:lpstr> </vt:lpstr>
      <vt:lpstr>PowerPoint-Präsentation</vt:lpstr>
      <vt:lpstr> </vt:lpstr>
      <vt:lpstr> </vt:lpstr>
      <vt:lpstr> </vt:lpstr>
      <vt:lpstr> </vt:lpstr>
      <vt:lpstr> </vt:lpstr>
      <vt:lpstr> </vt:lpstr>
      <vt:lpstr> </vt:lpstr>
    </vt:vector>
  </TitlesOfParts>
  <Company>DGB Rechtsschutz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Buschmann, Rudolf  Centrum für Revision</dc:creator>
  <cp:lastModifiedBy>Buschmann, Rudolf  Centrum für Revision</cp:lastModifiedBy>
  <cp:revision>153</cp:revision>
  <dcterms:created xsi:type="dcterms:W3CDTF">2020-05-09T20:17:27Z</dcterms:created>
  <dcterms:modified xsi:type="dcterms:W3CDTF">2025-02-24T12:27:58Z</dcterms:modified>
</cp:coreProperties>
</file>