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7"/>
  </p:notesMasterIdLst>
  <p:sldIdLst>
    <p:sldId id="256"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7"/>
    <p:restoredTop sz="96337"/>
  </p:normalViewPr>
  <p:slideViewPr>
    <p:cSldViewPr snapToGrid="0" snapToObjects="1">
      <p:cViewPr varScale="1">
        <p:scale>
          <a:sx n="121" d="100"/>
          <a:sy n="121" d="100"/>
        </p:scale>
        <p:origin x="176" y="5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002B7F-B0DE-D34A-8C5C-11A6BA7D264E}" type="datetimeFigureOut">
              <a:rPr lang="en-US" smtClean="0"/>
              <a:t>2/27/25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27B3F7-8328-134E-8CE6-0929E55E8193}" type="slidenum">
              <a:rPr lang="en-US" smtClean="0"/>
              <a:t>‹#›</a:t>
            </a:fld>
            <a:endParaRPr lang="en-US"/>
          </a:p>
        </p:txBody>
      </p:sp>
    </p:spTree>
    <p:extLst>
      <p:ext uri="{BB962C8B-B14F-4D97-AF65-F5344CB8AC3E}">
        <p14:creationId xmlns:p14="http://schemas.microsoft.com/office/powerpoint/2010/main" val="66924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Article 31.1. A treaty shall be interpreted in good faith in accordance with the ordinary meaning to be given to the terms of the treaty in their context and in the light of its object and purpose. </a:t>
            </a:r>
          </a:p>
          <a:p>
            <a:endParaRPr lang="en-US" dirty="0"/>
          </a:p>
          <a:p>
            <a:r>
              <a:rPr lang="en-US" dirty="0"/>
              <a:t>Article 31.3(a) any subsequent agreement between the parties regarding the interpretation of the treaty or the application of its provisions; (b) any subsequent practice in the application of the treaty which establishes the agreement of the parties regarding its interpretation; (c) any relevant rules of international law applicable in the relations between the parties</a:t>
            </a:r>
          </a:p>
          <a:p>
            <a:endParaRPr lang="en-US" dirty="0"/>
          </a:p>
        </p:txBody>
      </p:sp>
      <p:sp>
        <p:nvSpPr>
          <p:cNvPr id="4" name="Slide Number Placeholder 3"/>
          <p:cNvSpPr>
            <a:spLocks noGrp="1"/>
          </p:cNvSpPr>
          <p:nvPr>
            <p:ph type="sldNum" sz="quarter" idx="5"/>
          </p:nvPr>
        </p:nvSpPr>
        <p:spPr/>
        <p:txBody>
          <a:bodyPr/>
          <a:lstStyle/>
          <a:p>
            <a:fld id="{A927B3F7-8328-134E-8CE6-0929E55E8193}" type="slidenum">
              <a:rPr lang="en-US" smtClean="0"/>
              <a:t>4</a:t>
            </a:fld>
            <a:endParaRPr lang="en-US"/>
          </a:p>
        </p:txBody>
      </p:sp>
    </p:spTree>
    <p:extLst>
      <p:ext uri="{BB962C8B-B14F-4D97-AF65-F5344CB8AC3E}">
        <p14:creationId xmlns:p14="http://schemas.microsoft.com/office/powerpoint/2010/main" val="1849935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3284890-85D2-4D7B-8EF5-15A9C1DB8F42}" type="datetimeFigureOut">
              <a:rPr lang="en-US" smtClean="0"/>
              <a:t>2/27/25</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AB73BC-B049-4115-A692-8D63A059BFB8}"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5337012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2/27/25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99678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2/27/25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60910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2/27/25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753429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6F822A4-8DA6-4447-9B1F-C5DB58435268}" type="datetimeFigureOut">
              <a:rPr lang="en-US" smtClean="0"/>
              <a:t>2/27/25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9627488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2/27/25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82331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2/27/25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033839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2/27/25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267448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2/27/25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922868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A16AA21-1863-4931-97CB-99D0A168701B}" type="datetimeFigureOut">
              <a:rPr lang="en-US" smtClean="0"/>
              <a:t>2/27/25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633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772C379-9A7C-4C87-A116-CBE9F58B04C5}" type="datetimeFigureOut">
              <a:rPr lang="en-US" smtClean="0"/>
              <a:t>2/27/25</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91721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664C608-40B1-4030-A28D-5B74BC98ADCE}" type="datetimeFigureOut">
              <a:rPr lang="en-US" smtClean="0"/>
              <a:t>2/27/25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AB73BC-B049-4115-A692-8D63A059BFB8}"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0996050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97F59D-628C-4053-B41F-489D0045F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4CD4F66-DDA7-374B-BD8A-55B91A45A171}"/>
              </a:ext>
            </a:extLst>
          </p:cNvPr>
          <p:cNvSpPr>
            <a:spLocks noGrp="1"/>
          </p:cNvSpPr>
          <p:nvPr>
            <p:ph type="ctrTitle"/>
          </p:nvPr>
        </p:nvSpPr>
        <p:spPr>
          <a:xfrm>
            <a:off x="640081" y="791570"/>
            <a:ext cx="4018839" cy="5262390"/>
          </a:xfrm>
        </p:spPr>
        <p:txBody>
          <a:bodyPr vert="horz" lIns="91440" tIns="45720" rIns="91440" bIns="45720" rtlCol="0" anchor="ctr">
            <a:normAutofit/>
          </a:bodyPr>
          <a:lstStyle/>
          <a:p>
            <a:pPr algn="r"/>
            <a:r>
              <a:rPr lang="en-US" sz="4400" dirty="0">
                <a:solidFill>
                  <a:schemeClr val="bg2"/>
                </a:solidFill>
              </a:rPr>
              <a:t>The Right to strike in international </a:t>
            </a:r>
            <a:br>
              <a:rPr lang="en-US" sz="4400" dirty="0">
                <a:solidFill>
                  <a:schemeClr val="bg2"/>
                </a:solidFill>
              </a:rPr>
            </a:br>
            <a:r>
              <a:rPr lang="en-US" sz="4400" dirty="0">
                <a:solidFill>
                  <a:schemeClr val="bg2"/>
                </a:solidFill>
              </a:rPr>
              <a:t>law</a:t>
            </a:r>
          </a:p>
        </p:txBody>
      </p:sp>
      <p:sp>
        <p:nvSpPr>
          <p:cNvPr id="12" name="Rectangle 11">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2E2AAF53-6CD1-AE4E-9786-5BC897EAF64F}"/>
              </a:ext>
            </a:extLst>
          </p:cNvPr>
          <p:cNvSpPr>
            <a:spLocks noGrp="1"/>
          </p:cNvSpPr>
          <p:nvPr>
            <p:ph type="subTitle" idx="1"/>
          </p:nvPr>
        </p:nvSpPr>
        <p:spPr>
          <a:xfrm>
            <a:off x="6176720" y="791570"/>
            <a:ext cx="4892308" cy="5262390"/>
          </a:xfrm>
        </p:spPr>
        <p:txBody>
          <a:bodyPr vert="horz" lIns="91440" tIns="45720" rIns="91440" bIns="45720" rtlCol="0" anchor="ctr">
            <a:normAutofit/>
          </a:bodyPr>
          <a:lstStyle/>
          <a:p>
            <a:pPr indent="-384048" algn="l">
              <a:lnSpc>
                <a:spcPct val="94000"/>
              </a:lnSpc>
              <a:spcAft>
                <a:spcPts val="200"/>
              </a:spcAft>
            </a:pPr>
            <a:r>
              <a:rPr lang="en-US" sz="1800" dirty="0"/>
              <a:t>Jeffrey Vogt</a:t>
            </a:r>
          </a:p>
          <a:p>
            <a:pPr indent="-384048" algn="l">
              <a:lnSpc>
                <a:spcPct val="94000"/>
              </a:lnSpc>
              <a:spcAft>
                <a:spcPts val="200"/>
              </a:spcAft>
            </a:pPr>
            <a:r>
              <a:rPr lang="en-US" sz="1800" dirty="0"/>
              <a:t>Legal Director </a:t>
            </a:r>
          </a:p>
          <a:p>
            <a:pPr indent="-384048" algn="l">
              <a:lnSpc>
                <a:spcPct val="94000"/>
              </a:lnSpc>
              <a:spcAft>
                <a:spcPts val="200"/>
              </a:spcAft>
            </a:pPr>
            <a:r>
              <a:rPr lang="en-US" sz="1800" dirty="0"/>
              <a:t>Solidarity Centre / ILAW Network</a:t>
            </a:r>
          </a:p>
          <a:p>
            <a:pPr indent="-384048" algn="l">
              <a:lnSpc>
                <a:spcPct val="94000"/>
              </a:lnSpc>
              <a:spcAft>
                <a:spcPts val="200"/>
              </a:spcAft>
            </a:pPr>
            <a:endParaRPr lang="en-US" sz="1800" dirty="0"/>
          </a:p>
          <a:p>
            <a:pPr indent="-384048" algn="l">
              <a:lnSpc>
                <a:spcPct val="94000"/>
              </a:lnSpc>
              <a:spcAft>
                <a:spcPts val="200"/>
              </a:spcAft>
            </a:pPr>
            <a:endParaRPr lang="en-US" sz="1800" dirty="0"/>
          </a:p>
        </p:txBody>
      </p:sp>
    </p:spTree>
    <p:extLst>
      <p:ext uri="{BB962C8B-B14F-4D97-AF65-F5344CB8AC3E}">
        <p14:creationId xmlns:p14="http://schemas.microsoft.com/office/powerpoint/2010/main" val="476924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D0F7C119-005F-6A46-AC8D-1F45FC87DCEE}"/>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A </a:t>
            </a:r>
            <a:r>
              <a:rPr lang="en-US" sz="5400" i="1" dirty="0">
                <a:solidFill>
                  <a:schemeClr val="bg2"/>
                </a:solidFill>
              </a:rPr>
              <a:t>Brief</a:t>
            </a:r>
            <a:r>
              <a:rPr lang="en-US" sz="5400" dirty="0">
                <a:solidFill>
                  <a:schemeClr val="bg2"/>
                </a:solidFill>
              </a:rPr>
              <a:t> History on the ICJ Referral</a:t>
            </a:r>
          </a:p>
        </p:txBody>
      </p:sp>
      <p:sp>
        <p:nvSpPr>
          <p:cNvPr id="11" name="Rectangle 10">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B5A15678-5101-3C44-AB9A-79C471653CF6}"/>
              </a:ext>
            </a:extLst>
          </p:cNvPr>
          <p:cNvSpPr>
            <a:spLocks noGrp="1"/>
          </p:cNvSpPr>
          <p:nvPr>
            <p:ph idx="1"/>
          </p:nvPr>
        </p:nvSpPr>
        <p:spPr>
          <a:xfrm>
            <a:off x="6176720" y="791570"/>
            <a:ext cx="4892308" cy="5262390"/>
          </a:xfrm>
        </p:spPr>
        <p:txBody>
          <a:bodyPr anchor="ctr">
            <a:normAutofit/>
          </a:bodyPr>
          <a:lstStyle/>
          <a:p>
            <a:r>
              <a:rPr lang="en-US" sz="1500" dirty="0"/>
              <a:t>In 2012, the Employers Group at the ILO claimed that the right to strike was not protected by the ILO. The CAS collapses in 2012.</a:t>
            </a:r>
          </a:p>
          <a:p>
            <a:r>
              <a:rPr lang="en-US" sz="1500" dirty="0"/>
              <a:t>Multiple informal bipartite and tripartite meetings fail to resolve the dispute.</a:t>
            </a:r>
          </a:p>
          <a:p>
            <a:r>
              <a:rPr lang="en-US" sz="1500" dirty="0"/>
              <a:t>The Nov 2014 ILO GB attempts to reefer the matter to the ICJ but fails for lack of support in Africa, Asia and US. </a:t>
            </a:r>
          </a:p>
          <a:p>
            <a:r>
              <a:rPr lang="en-US" sz="1500" dirty="0"/>
              <a:t>A tripartite meeting is held in February 2015.  Es and </a:t>
            </a:r>
            <a:r>
              <a:rPr lang="en-US" sz="1500" dirty="0" err="1"/>
              <a:t>Ws</a:t>
            </a:r>
            <a:r>
              <a:rPr lang="en-US" sz="1500" dirty="0"/>
              <a:t> agree to disagree in order to allow supervisory system to function.</a:t>
            </a:r>
          </a:p>
          <a:p>
            <a:r>
              <a:rPr lang="en-US" sz="1500" dirty="0"/>
              <a:t>March 2023 GB considers modalities on referral to ICJ. Special GB session in Nov 2023 succeeds in referring dispute to ICJ.  E proposal for a protocol on C87 is defeated.</a:t>
            </a:r>
          </a:p>
          <a:p>
            <a:r>
              <a:rPr lang="en-US" sz="1500" dirty="0"/>
              <a:t>Briefs submitted in May 2024, and rebuttals in September.</a:t>
            </a:r>
          </a:p>
          <a:p>
            <a:r>
              <a:rPr lang="en-US" sz="1500" dirty="0"/>
              <a:t>Advisory opinion pending</a:t>
            </a:r>
          </a:p>
        </p:txBody>
      </p:sp>
      <p:sp>
        <p:nvSpPr>
          <p:cNvPr id="4" name="TextBox 3">
            <a:extLst>
              <a:ext uri="{FF2B5EF4-FFF2-40B4-BE49-F238E27FC236}">
                <a16:creationId xmlns:a16="http://schemas.microsoft.com/office/drawing/2014/main" id="{A0ACBDD1-C1A8-48FF-0A38-32E7940EECE8}"/>
              </a:ext>
            </a:extLst>
          </p:cNvPr>
          <p:cNvSpPr txBox="1"/>
          <p:nvPr/>
        </p:nvSpPr>
        <p:spPr>
          <a:xfrm>
            <a:off x="4702629" y="20197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3992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4D6A2DA-06DB-0B45-9596-4ADD7B0B5A02}"/>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Employers’ Arguments?</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F5653132-2061-5E48-A1B1-B96D56AD544B}"/>
              </a:ext>
            </a:extLst>
          </p:cNvPr>
          <p:cNvSpPr>
            <a:spLocks noGrp="1"/>
          </p:cNvSpPr>
          <p:nvPr>
            <p:ph idx="1"/>
          </p:nvPr>
        </p:nvSpPr>
        <p:spPr>
          <a:xfrm>
            <a:off x="6176720" y="791570"/>
            <a:ext cx="4892308" cy="5262390"/>
          </a:xfrm>
        </p:spPr>
        <p:txBody>
          <a:bodyPr anchor="ctr">
            <a:normAutofit/>
          </a:bodyPr>
          <a:lstStyle/>
          <a:p>
            <a:r>
              <a:rPr lang="en-US" sz="1800" dirty="0"/>
              <a:t>ILO Convention 87 doesn’t specifically refer to a right to strike, therefore it cannot be read into it</a:t>
            </a:r>
          </a:p>
          <a:p>
            <a:r>
              <a:rPr lang="en-US" sz="1800" dirty="0"/>
              <a:t>The ILO supervisory system is not competent to interpret ILO conventions, and could not therefore find a right to strike</a:t>
            </a:r>
          </a:p>
          <a:p>
            <a:r>
              <a:rPr lang="en-US" sz="1800" dirty="0"/>
              <a:t>It is only the tripartite parties, not the ILO Committee of Experts, who decide what a convention means.</a:t>
            </a:r>
          </a:p>
          <a:p>
            <a:pPr marL="274320" lvl="1" indent="0">
              <a:buNone/>
            </a:pPr>
            <a:endParaRPr lang="en-US" sz="1800" dirty="0"/>
          </a:p>
          <a:p>
            <a:pPr marL="274320" lvl="1" indent="0">
              <a:buNone/>
            </a:pPr>
            <a:r>
              <a:rPr lang="en-US" sz="1800" b="1" i="1" dirty="0"/>
              <a:t>The Employers are wrong on all three counts.</a:t>
            </a:r>
          </a:p>
        </p:txBody>
      </p:sp>
    </p:spTree>
    <p:extLst>
      <p:ext uri="{BB962C8B-B14F-4D97-AF65-F5344CB8AC3E}">
        <p14:creationId xmlns:p14="http://schemas.microsoft.com/office/powerpoint/2010/main" val="361885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D8275C9-7FF4-C840-A212-ECC8D4B609BC}"/>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Outline of Workers Arguments</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1314E6AD-4D89-F64F-9174-A3381332F55E}"/>
              </a:ext>
            </a:extLst>
          </p:cNvPr>
          <p:cNvSpPr>
            <a:spLocks noGrp="1"/>
          </p:cNvSpPr>
          <p:nvPr>
            <p:ph idx="1"/>
          </p:nvPr>
        </p:nvSpPr>
        <p:spPr>
          <a:xfrm>
            <a:off x="6176720" y="791570"/>
            <a:ext cx="4892308" cy="5262390"/>
          </a:xfrm>
        </p:spPr>
        <p:txBody>
          <a:bodyPr anchor="ctr">
            <a:normAutofit fontScale="77500" lnSpcReduction="20000"/>
          </a:bodyPr>
          <a:lstStyle/>
          <a:p>
            <a:pPr marL="0" marR="0"/>
            <a:r>
              <a:rPr lang="en-GB" sz="1800" dirty="0">
                <a:effectLst/>
                <a:latin typeface="Calibri" panose="020F0502020204030204" pitchFamily="34" charset="0"/>
                <a:ea typeface="Aptos" panose="020B0004020202020204" pitchFamily="34" charset="0"/>
                <a:cs typeface="Arial" panose="020B0604020202020204" pitchFamily="34" charset="0"/>
              </a:rPr>
              <a:t> In short, workers have argued that Article 3(1) of Convention No. 87 (read together with Article</a:t>
            </a:r>
            <a:r>
              <a:rPr lang="en-US" sz="1800" dirty="0">
                <a:latin typeface="Aptos" panose="020B0004020202020204" pitchFamily="34" charset="0"/>
                <a:ea typeface="Aptos" panose="020B0004020202020204" pitchFamily="34" charset="0"/>
                <a:cs typeface="Arial" panose="020B0604020202020204" pitchFamily="34" charset="0"/>
              </a:rPr>
              <a:t> </a:t>
            </a:r>
            <a:r>
              <a:rPr lang="en-GB" sz="1800" dirty="0">
                <a:effectLst/>
                <a:latin typeface="Calibri" panose="020F0502020204030204" pitchFamily="34" charset="0"/>
                <a:ea typeface="Aptos" panose="020B0004020202020204" pitchFamily="34" charset="0"/>
                <a:cs typeface="Arial" panose="020B0604020202020204" pitchFamily="34" charset="0"/>
              </a:rPr>
              <a:t>10) encompasses the right of workers’ organisations to organise and plan for strikes, and submits that, as a corollary, this necessarily protects the right of workers to take part in the</a:t>
            </a:r>
            <a:r>
              <a:rPr lang="en-US" sz="1800" dirty="0">
                <a:latin typeface="Aptos" panose="020B0004020202020204" pitchFamily="34" charset="0"/>
                <a:ea typeface="Aptos" panose="020B0004020202020204" pitchFamily="34" charset="0"/>
                <a:cs typeface="Arial" panose="020B0604020202020204" pitchFamily="34" charset="0"/>
              </a:rPr>
              <a:t> </a:t>
            </a:r>
            <a:r>
              <a:rPr lang="en-GB" sz="1800" dirty="0">
                <a:effectLst/>
                <a:latin typeface="Calibri" panose="020F0502020204030204" pitchFamily="34" charset="0"/>
                <a:ea typeface="Aptos" panose="020B0004020202020204" pitchFamily="34" charset="0"/>
                <a:cs typeface="Arial" panose="020B0604020202020204" pitchFamily="34" charset="0"/>
              </a:rPr>
              <a:t>strikes so organised by their organisations. </a:t>
            </a:r>
          </a:p>
          <a:p>
            <a:pPr marL="0" marR="0"/>
            <a:r>
              <a:rPr lang="en-GB" sz="1800" dirty="0">
                <a:effectLst/>
                <a:latin typeface="Calibri" panose="020F0502020204030204" pitchFamily="34" charset="0"/>
                <a:ea typeface="Aptos" panose="020B0004020202020204" pitchFamily="34" charset="0"/>
                <a:cs typeface="Arial" panose="020B0604020202020204" pitchFamily="34" charset="0"/>
              </a:rPr>
              <a:t>The practice of States Parties confirms the fact that</a:t>
            </a:r>
            <a:r>
              <a:rPr lang="en-US" sz="1800" dirty="0">
                <a:latin typeface="Aptos" panose="020B0004020202020204" pitchFamily="34" charset="0"/>
                <a:ea typeface="Aptos" panose="020B0004020202020204" pitchFamily="34" charset="0"/>
                <a:cs typeface="Arial" panose="020B0604020202020204" pitchFamily="34" charset="0"/>
              </a:rPr>
              <a:t> </a:t>
            </a:r>
            <a:r>
              <a:rPr lang="en-GB" sz="1800" dirty="0">
                <a:effectLst/>
                <a:latin typeface="Calibri" panose="020F0502020204030204" pitchFamily="34" charset="0"/>
                <a:ea typeface="Aptos" panose="020B0004020202020204" pitchFamily="34" charset="0"/>
                <a:cs typeface="Arial" panose="020B0604020202020204" pitchFamily="34" charset="0"/>
              </a:rPr>
              <a:t>the right to strike is an inherent element of freedom of association. </a:t>
            </a:r>
          </a:p>
          <a:p>
            <a:pPr marL="0" marR="0"/>
            <a:r>
              <a:rPr lang="en-GB" sz="1800" dirty="0">
                <a:effectLst/>
                <a:latin typeface="Calibri" panose="020F0502020204030204" pitchFamily="34" charset="0"/>
                <a:ea typeface="Aptos" panose="020B0004020202020204" pitchFamily="34" charset="0"/>
                <a:cs typeface="Arial" panose="020B0604020202020204" pitchFamily="34" charset="0"/>
              </a:rPr>
              <a:t>The relevant rules of international law applicable in the relations between the parties to Convention No. 87, including human rights instruments, as interpreted and applied in decisions of global and regional human rights bodies and commissions, all confirm that the “activities” “organise[d]” by workers’ organisations “furthering and defending” the interests of workers referred to in Convention No. 87 include exercising the right to strike. </a:t>
            </a:r>
          </a:p>
          <a:p>
            <a:pPr marL="0" marR="0"/>
            <a:r>
              <a:rPr lang="en-GB" sz="1800" dirty="0">
                <a:effectLst/>
                <a:latin typeface="Calibri" panose="020F0502020204030204" pitchFamily="34" charset="0"/>
                <a:ea typeface="Aptos" panose="020B0004020202020204" pitchFamily="34" charset="0"/>
                <a:cs typeface="Arial" panose="020B0604020202020204" pitchFamily="34" charset="0"/>
              </a:rPr>
              <a:t>Indeed, the right to strike has emerged as a rule of customary international law. </a:t>
            </a:r>
          </a:p>
          <a:p>
            <a:pPr marL="0" marR="0"/>
            <a:r>
              <a:rPr lang="en-GB" sz="1800" i="1" dirty="0">
                <a:effectLst/>
                <a:latin typeface="Calibri" panose="020F0502020204030204" pitchFamily="34" charset="0"/>
                <a:ea typeface="Aptos" panose="020B0004020202020204" pitchFamily="34" charset="0"/>
                <a:cs typeface="Arial" panose="020B0604020202020204" pitchFamily="34" charset="0"/>
              </a:rPr>
              <a:t>As such, Article 31 of the VCLT leads to the clear conclusion that the right to strike is inherent to Convention No. 87, and that any</a:t>
            </a:r>
            <a:r>
              <a:rPr lang="en-US" sz="1800" i="1" dirty="0">
                <a:latin typeface="Aptos" panose="020B0004020202020204" pitchFamily="34" charset="0"/>
                <a:ea typeface="Aptos" panose="020B0004020202020204" pitchFamily="34" charset="0"/>
                <a:cs typeface="Arial" panose="020B0604020202020204" pitchFamily="34" charset="0"/>
              </a:rPr>
              <a:t> </a:t>
            </a:r>
            <a:r>
              <a:rPr lang="en-GB" sz="1800" dirty="0">
                <a:effectLst/>
                <a:latin typeface="Calibri" panose="020F0502020204030204" pitchFamily="34" charset="0"/>
                <a:ea typeface="Aptos" panose="020B0004020202020204" pitchFamily="34" charset="0"/>
                <a:cs typeface="Arial" panose="020B0604020202020204" pitchFamily="34" charset="0"/>
              </a:rPr>
              <a:t>contrary interpretation is unreasonable and would deprive the convention of any practical effect.  </a:t>
            </a:r>
          </a:p>
          <a:p>
            <a:pPr marL="0" marR="0"/>
            <a:r>
              <a:rPr lang="en-GB" sz="1800" dirty="0">
                <a:effectLst/>
                <a:latin typeface="Calibri" panose="020F0502020204030204" pitchFamily="34" charset="0"/>
                <a:ea typeface="Aptos" panose="020B0004020202020204" pitchFamily="34" charset="0"/>
                <a:cs typeface="Arial" panose="020B0604020202020204" pitchFamily="34" charset="0"/>
              </a:rPr>
              <a:t>Furthermore, any supplementary means of interpretation, including the 1919 ILO </a:t>
            </a:r>
            <a:r>
              <a:rPr lang="en-GB" sz="1800" dirty="0">
                <a:effectLst/>
                <a:latin typeface="Calibri" panose="020F0502020204030204" pitchFamily="34" charset="0"/>
                <a:ea typeface="Aptos" panose="020B0004020202020204" pitchFamily="34" charset="0"/>
              </a:rPr>
              <a:t>Constitution and the preparatory work of Convention No. 87 confirm and corroborate the fact that the right to strike is inherent to Convention No. 87.</a:t>
            </a:r>
            <a:r>
              <a:rPr lang="en-US" sz="900" dirty="0">
                <a:effectLst/>
              </a:rPr>
              <a:t> </a:t>
            </a:r>
            <a:endParaRPr lang="en-US" sz="1000" dirty="0"/>
          </a:p>
        </p:txBody>
      </p:sp>
    </p:spTree>
    <p:extLst>
      <p:ext uri="{BB962C8B-B14F-4D97-AF65-F5344CB8AC3E}">
        <p14:creationId xmlns:p14="http://schemas.microsoft.com/office/powerpoint/2010/main" val="149141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59B38BBE-096B-1A91-BF32-0697DE0A006D}"/>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EEBDA41-9EAB-3A0C-BB57-F555F6058F62}"/>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Impact on the International </a:t>
            </a:r>
            <a:r>
              <a:rPr lang="en-US" sz="5400" dirty="0" err="1">
                <a:solidFill>
                  <a:schemeClr val="bg2"/>
                </a:solidFill>
              </a:rPr>
              <a:t>Labour</a:t>
            </a:r>
            <a:r>
              <a:rPr lang="en-US" sz="5400" dirty="0">
                <a:solidFill>
                  <a:schemeClr val="bg2"/>
                </a:solidFill>
              </a:rPr>
              <a:t> Organization</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9EF9C660-BA1C-9C18-14B3-D84D74BEF949}"/>
              </a:ext>
            </a:extLst>
          </p:cNvPr>
          <p:cNvSpPr>
            <a:spLocks noGrp="1"/>
          </p:cNvSpPr>
          <p:nvPr>
            <p:ph idx="1"/>
          </p:nvPr>
        </p:nvSpPr>
        <p:spPr>
          <a:xfrm>
            <a:off x="6176720" y="791570"/>
            <a:ext cx="4892308" cy="5262390"/>
          </a:xfrm>
        </p:spPr>
        <p:txBody>
          <a:bodyPr anchor="ctr">
            <a:noAutofit/>
          </a:bodyPr>
          <a:lstStyle/>
          <a:p>
            <a:pPr marL="0" marR="0"/>
            <a:r>
              <a:rPr lang="en-GB" sz="1600" dirty="0">
                <a:latin typeface="Calibri" panose="020F0502020204030204" pitchFamily="34" charset="0"/>
                <a:ea typeface="Aptos" panose="020B0004020202020204" pitchFamily="34" charset="0"/>
                <a:cs typeface="Arial" panose="020B0604020202020204" pitchFamily="34" charset="0"/>
              </a:rPr>
              <a:t>The dispute has had the intended impact of destabilizing the ILO supervisory system, not only with regard to the question of the right to strike. Employers have pursued a narrow, textualist approach to interpret convention divorced from the reality of industrial relations.  </a:t>
            </a:r>
            <a:endParaRPr lang="en-GB" sz="1600" dirty="0">
              <a:effectLst/>
              <a:latin typeface="Calibri" panose="020F0502020204030204" pitchFamily="34" charset="0"/>
              <a:ea typeface="Aptos" panose="020B0004020202020204" pitchFamily="34" charset="0"/>
              <a:cs typeface="Arial" panose="020B0604020202020204" pitchFamily="34" charset="0"/>
            </a:endParaRPr>
          </a:p>
          <a:p>
            <a:pPr marL="0" marR="0"/>
            <a:r>
              <a:rPr lang="en-GB" sz="1600" dirty="0">
                <a:effectLst/>
                <a:latin typeface="Calibri" panose="020F0502020204030204" pitchFamily="34" charset="0"/>
                <a:ea typeface="Aptos" panose="020B0004020202020204" pitchFamily="34" charset="0"/>
                <a:cs typeface="Arial" panose="020B0604020202020204" pitchFamily="34" charset="0"/>
              </a:rPr>
              <a:t>A decision from the ICJ in the affirmative would put to rest the broad question on the right to strike and would bolster the role of the CEACR to interpret conventions. It could also have important political consequences.  However, the Es would no doubt continue to challenge the specific contours of the right to strike.</a:t>
            </a:r>
          </a:p>
          <a:p>
            <a:pPr marL="0" marR="0"/>
            <a:r>
              <a:rPr lang="en-GB" sz="1600" dirty="0">
                <a:effectLst/>
                <a:latin typeface="Calibri" panose="020F0502020204030204" pitchFamily="34" charset="0"/>
                <a:ea typeface="Aptos" panose="020B0004020202020204" pitchFamily="34" charset="0"/>
                <a:cs typeface="Arial" panose="020B0604020202020204" pitchFamily="34" charset="0"/>
              </a:rPr>
              <a:t>A decision in the negative would be a radical move by the ICJ, sweeping aside the consistent interpretation by the ILO and in contravention of comparative industrial relations.  </a:t>
            </a:r>
            <a:r>
              <a:rPr lang="en-GB" sz="1600" dirty="0">
                <a:latin typeface="Calibri" panose="020F0502020204030204" pitchFamily="34" charset="0"/>
                <a:ea typeface="Aptos" panose="020B0004020202020204" pitchFamily="34" charset="0"/>
                <a:cs typeface="Arial" panose="020B0604020202020204" pitchFamily="34" charset="0"/>
              </a:rPr>
              <a:t>Narrowly, the right to strike would still be protected by the ILO constitution but could not be supervised by the CEACR. </a:t>
            </a:r>
            <a:endParaRPr lang="en-GB" sz="1600" dirty="0">
              <a:effectLst/>
              <a:latin typeface="Calibri" panose="020F0502020204030204" pitchFamily="34" charset="0"/>
              <a:ea typeface="Aptos" panose="020B0004020202020204" pitchFamily="34" charset="0"/>
              <a:cs typeface="Arial" panose="020B0604020202020204" pitchFamily="34" charset="0"/>
            </a:endParaRPr>
          </a:p>
          <a:p>
            <a:pPr marL="0" marR="0"/>
            <a:r>
              <a:rPr lang="en-GB" sz="1600" dirty="0">
                <a:effectLst/>
                <a:latin typeface="Calibri" panose="020F0502020204030204" pitchFamily="34" charset="0"/>
                <a:ea typeface="Aptos" panose="020B0004020202020204" pitchFamily="34" charset="0"/>
                <a:cs typeface="Arial" panose="020B0604020202020204" pitchFamily="34" charset="0"/>
              </a:rPr>
              <a:t>However, it would be a blow to the CEACR and embolden future E attacks on the supervisory system.</a:t>
            </a:r>
          </a:p>
        </p:txBody>
      </p:sp>
    </p:spTree>
    <p:extLst>
      <p:ext uri="{BB962C8B-B14F-4D97-AF65-F5344CB8AC3E}">
        <p14:creationId xmlns:p14="http://schemas.microsoft.com/office/powerpoint/2010/main" val="130004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Crop</Template>
  <TotalTime>2874</TotalTime>
  <Words>790</Words>
  <Application>Microsoft Macintosh PowerPoint</Application>
  <PresentationFormat>Widescreen</PresentationFormat>
  <Paragraphs>34</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Calibri</vt:lpstr>
      <vt:lpstr>Franklin Gothic Book</vt:lpstr>
      <vt:lpstr>Crop</vt:lpstr>
      <vt:lpstr>The Right to strike in international  law</vt:lpstr>
      <vt:lpstr>A Brief History on the ICJ Referral</vt:lpstr>
      <vt:lpstr>Employers’ Arguments?</vt:lpstr>
      <vt:lpstr>Outline of Workers Arguments</vt:lpstr>
      <vt:lpstr>Impact on the International Labour Organization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Right to strike in int’l law</dc:title>
  <dc:creator>Jeffrey Vogt</dc:creator>
  <cp:lastModifiedBy>Jeffrey Vogt</cp:lastModifiedBy>
  <cp:revision>18</cp:revision>
  <dcterms:created xsi:type="dcterms:W3CDTF">2020-01-27T23:23:22Z</dcterms:created>
  <dcterms:modified xsi:type="dcterms:W3CDTF">2025-02-28T11:06:21Z</dcterms:modified>
</cp:coreProperties>
</file>